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4647986-DF3B-4A48-92F7-A0345A455846}">
  <a:tblStyle styleId="{E4647986-DF3B-4A48-92F7-A0345A4558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437" y="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0903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a295555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a2955558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6be6a23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6be6a230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6f54e5b7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06f54e5b7b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0"/>
            <a:ext cx="9144000" cy="24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551" y="3986401"/>
            <a:ext cx="2942900" cy="12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11713" y="2826125"/>
            <a:ext cx="85206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400">
                <a:solidFill>
                  <a:schemeClr val="dk1"/>
                </a:solidFill>
                <a:highlight>
                  <a:srgbClr val="FFFFFF"/>
                </a:highlight>
              </a:rPr>
              <a:t>Manifesto® Savory XANGOS™</a:t>
            </a:r>
            <a:endParaRPr sz="63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1725" y="33820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3231">
                <a:solidFill>
                  <a:schemeClr val="dk1"/>
                </a:solidFill>
                <a:highlight>
                  <a:srgbClr val="FFFFFF"/>
                </a:highlight>
              </a:rPr>
              <a:t>HEATING INSTRUCTIONS</a:t>
            </a:r>
            <a:endParaRPr sz="323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523"/>
              <a:buNone/>
            </a:pPr>
            <a:endParaRPr sz="133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749" y="3289278"/>
            <a:ext cx="1495149" cy="199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38125" y="8129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210" b="1" i="1" u="sng">
                <a:solidFill>
                  <a:schemeClr val="dk1"/>
                </a:solidFill>
                <a:highlight>
                  <a:schemeClr val="lt1"/>
                </a:highlight>
              </a:rPr>
              <a:t>Deep Fry</a:t>
            </a:r>
            <a:endParaRPr sz="1210" b="1" i="1" u="sng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(From </a:t>
            </a:r>
            <a:r>
              <a:rPr lang="en" sz="1210">
                <a:solidFill>
                  <a:srgbClr val="CC4125"/>
                </a:solidFill>
                <a:highlight>
                  <a:schemeClr val="lt1"/>
                </a:highlight>
              </a:rPr>
              <a:t>Refrigerated only</a:t>
            </a: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)</a:t>
            </a:r>
            <a:endParaRPr sz="121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5435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10"/>
              <a:buChar char="●"/>
            </a:pP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Preheat Oil to 350°F  </a:t>
            </a:r>
            <a:endParaRPr sz="121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543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"/>
              <a:buChar char="●"/>
            </a:pP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Deep Fry for 7-8 minutes</a:t>
            </a:r>
            <a:endParaRPr sz="121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endParaRPr sz="121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210" b="1" i="1" u="sng">
                <a:solidFill>
                  <a:schemeClr val="dk1"/>
                </a:solidFill>
                <a:highlight>
                  <a:schemeClr val="lt1"/>
                </a:highlight>
              </a:rPr>
              <a:t>Panini Press</a:t>
            </a:r>
            <a:endParaRPr sz="1210" b="1" i="1" u="sng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(From </a:t>
            </a:r>
            <a:r>
              <a:rPr lang="en" sz="1210">
                <a:solidFill>
                  <a:srgbClr val="CC4125"/>
                </a:solidFill>
                <a:highlight>
                  <a:schemeClr val="lt1"/>
                </a:highlight>
              </a:rPr>
              <a:t>Refrigerated only</a:t>
            </a: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)</a:t>
            </a:r>
            <a:endParaRPr sz="121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5435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10"/>
              <a:buChar char="●"/>
            </a:pPr>
            <a:r>
              <a:rPr lang="en" sz="1210">
                <a:solidFill>
                  <a:schemeClr val="dk1"/>
                </a:solidFill>
              </a:rPr>
              <a:t>3 minutes @ 400</a:t>
            </a: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°F</a:t>
            </a:r>
            <a:endParaRPr sz="121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endParaRPr sz="1210" b="1" i="1" u="sng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210" b="1" i="1" u="sng">
                <a:solidFill>
                  <a:schemeClr val="dk1"/>
                </a:solidFill>
                <a:highlight>
                  <a:schemeClr val="lt1"/>
                </a:highlight>
              </a:rPr>
              <a:t>Air Fryer</a:t>
            </a:r>
            <a:endParaRPr sz="1210" b="1" i="1" u="sng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770"/>
              <a:buNone/>
            </a:pP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(From </a:t>
            </a:r>
            <a:r>
              <a:rPr lang="en" sz="1210">
                <a:solidFill>
                  <a:schemeClr val="accent1"/>
                </a:solidFill>
                <a:highlight>
                  <a:schemeClr val="lt1"/>
                </a:highlight>
              </a:rPr>
              <a:t>FROZEN</a:t>
            </a: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)</a:t>
            </a:r>
            <a:endParaRPr sz="121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5435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10"/>
              <a:buChar char="●"/>
            </a:pP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14 minutes @ 390°F</a:t>
            </a:r>
            <a:endParaRPr sz="121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(From </a:t>
            </a:r>
            <a:r>
              <a:rPr lang="en" sz="1210">
                <a:solidFill>
                  <a:srgbClr val="CC4125"/>
                </a:solidFill>
                <a:highlight>
                  <a:schemeClr val="lt1"/>
                </a:highlight>
              </a:rPr>
              <a:t>Thawed/REFRIGERATION</a:t>
            </a: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)</a:t>
            </a:r>
            <a:endParaRPr sz="121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5435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10"/>
              <a:buChar char="●"/>
            </a:pPr>
            <a:r>
              <a:rPr lang="en" sz="1210">
                <a:solidFill>
                  <a:schemeClr val="dk1"/>
                </a:solidFill>
              </a:rPr>
              <a:t>10 minutes @ 390</a:t>
            </a:r>
            <a:r>
              <a:rPr lang="en" sz="1210">
                <a:solidFill>
                  <a:schemeClr val="dk1"/>
                </a:solidFill>
                <a:highlight>
                  <a:schemeClr val="lt1"/>
                </a:highlight>
              </a:rPr>
              <a:t>°F</a:t>
            </a:r>
            <a:endParaRPr sz="121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SzPts val="770"/>
              <a:buNone/>
            </a:pPr>
            <a:endParaRPr sz="1210" b="1" u="sng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900" y="875950"/>
            <a:ext cx="1215398" cy="12153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20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/>
              <a:t>Deep Fryer, Air Fryer, Panini Press &amp; Ovens</a:t>
            </a:r>
            <a:endParaRPr sz="2911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577"/>
              <a:t>INSTRUCTIONS - ALL FLAVORS</a:t>
            </a:r>
            <a:endParaRPr sz="1577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4242400" y="2631225"/>
            <a:ext cx="392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dk1"/>
                </a:solidFill>
                <a:highlight>
                  <a:schemeClr val="lt1"/>
                </a:highlight>
              </a:rPr>
              <a:t>CONVENTIONAL OVEN/Toaster Oven</a:t>
            </a:r>
            <a:endParaRPr sz="1300" b="1" u="sng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Preheat Oven to 450°F  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Line tray with Parchment paper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FROM </a:t>
            </a:r>
            <a:r>
              <a:rPr lang="en" sz="1300">
                <a:solidFill>
                  <a:schemeClr val="accent1"/>
                </a:solidFill>
                <a:highlight>
                  <a:schemeClr val="lt1"/>
                </a:highlight>
              </a:rPr>
              <a:t>FROZEN </a:t>
            </a: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Bake 20 minutes  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FROM </a:t>
            </a:r>
            <a:r>
              <a:rPr lang="en" sz="1300">
                <a:solidFill>
                  <a:srgbClr val="CC4125"/>
                </a:solidFill>
                <a:highlight>
                  <a:schemeClr val="lt1"/>
                </a:highlight>
              </a:rPr>
              <a:t>Thawed/REFRIGERATION </a:t>
            </a: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Bake 15 minutes  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242400" y="875950"/>
            <a:ext cx="4126800" cy="19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dk1"/>
                </a:solidFill>
                <a:highlight>
                  <a:schemeClr val="lt1"/>
                </a:highlight>
              </a:rPr>
              <a:t>CONVECTION OVEN</a:t>
            </a:r>
            <a:endParaRPr sz="1300" b="1" u="sng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Preheat Oven to 450°F  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Line tray with Parchment paper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FROM </a:t>
            </a:r>
            <a:r>
              <a:rPr lang="en" sz="1300">
                <a:solidFill>
                  <a:schemeClr val="accent1"/>
                </a:solidFill>
                <a:highlight>
                  <a:schemeClr val="lt1"/>
                </a:highlight>
              </a:rPr>
              <a:t>FROZEN </a:t>
            </a: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Bake 12 minutes  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FROM </a:t>
            </a:r>
            <a:r>
              <a:rPr lang="en" sz="1300">
                <a:solidFill>
                  <a:srgbClr val="CC4125"/>
                </a:solidFill>
                <a:highlight>
                  <a:schemeClr val="lt1"/>
                </a:highlight>
              </a:rPr>
              <a:t>Thawed/REFRIGERATION </a:t>
            </a:r>
            <a:r>
              <a:rPr lang="en" sz="1300">
                <a:solidFill>
                  <a:schemeClr val="dk1"/>
                </a:solidFill>
                <a:highlight>
                  <a:schemeClr val="lt1"/>
                </a:highlight>
              </a:rPr>
              <a:t>Bake 8 minutes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3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600" y="2191200"/>
            <a:ext cx="979776" cy="9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2227" y="2464500"/>
            <a:ext cx="920751" cy="86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22225" y="3903150"/>
            <a:ext cx="920750" cy="9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28575" y="3903151"/>
            <a:ext cx="1135825" cy="11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7659" y="49925"/>
            <a:ext cx="2046416" cy="8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409350" y="-55750"/>
            <a:ext cx="86511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Turbo Chef Settings</a:t>
            </a:r>
            <a:endParaRPr sz="2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INSTRUCTIONS All Flavors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781475" y="1201975"/>
            <a:ext cx="193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9" name="Google Shape;79;p15"/>
          <p:cNvSpPr txBox="1"/>
          <p:nvPr/>
        </p:nvSpPr>
        <p:spPr>
          <a:xfrm>
            <a:off x="154075" y="789050"/>
            <a:ext cx="69240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</a:rPr>
              <a:t>Remove wrapper prior to baking. </a:t>
            </a:r>
            <a:r>
              <a:rPr lang="en" sz="1200" u="sng">
                <a:solidFill>
                  <a:schemeClr val="dk1"/>
                </a:solidFill>
                <a:highlight>
                  <a:srgbClr val="FFFFFF"/>
                </a:highlight>
              </a:rPr>
              <a:t>Guidelines for heating 1 XANGO at a time.</a:t>
            </a:r>
            <a:endParaRPr sz="1200" b="1" u="sng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34950" y="1788150"/>
            <a:ext cx="412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dk1"/>
                </a:solidFill>
              </a:rPr>
              <a:t>Thawing Instructions:</a:t>
            </a:r>
            <a:r>
              <a:rPr lang="en" sz="1200">
                <a:solidFill>
                  <a:schemeClr val="dk1"/>
                </a:solidFill>
              </a:rPr>
              <a:t> Remove the desired amount of portions from the freezer and place on a sheet pan in the cooler, keep in film to prevent drying &amp; defrost overnight. Can be kept refrigerated for up to 7 days prior to heating.</a:t>
            </a:r>
            <a:r>
              <a:rPr lang="en" sz="1200" b="1">
                <a:solidFill>
                  <a:schemeClr val="dk1"/>
                </a:solidFill>
              </a:rPr>
              <a:t>  </a:t>
            </a:r>
            <a:r>
              <a:rPr lang="en" sz="1200">
                <a:solidFill>
                  <a:schemeClr val="dk1"/>
                </a:solidFill>
              </a:rPr>
              <a:t>Remove film wrapper prior to baking.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l="1673" t="30632" r="1050" b="31201"/>
          <a:stretch/>
        </p:blipFill>
        <p:spPr>
          <a:xfrm>
            <a:off x="5713040" y="854350"/>
            <a:ext cx="3430960" cy="747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" name="Google Shape;82;p15"/>
          <p:cNvGraphicFramePr/>
          <p:nvPr/>
        </p:nvGraphicFramePr>
        <p:xfrm>
          <a:off x="154075" y="3082313"/>
          <a:ext cx="7439050" cy="1465998"/>
        </p:xfrm>
        <a:graphic>
          <a:graphicData uri="http://schemas.openxmlformats.org/drawingml/2006/table">
            <a:tbl>
              <a:tblPr>
                <a:noFill/>
                <a:tableStyleId>{E4647986-DF3B-4A48-92F7-A0345A455846}</a:tableStyleId>
              </a:tblPr>
              <a:tblGrid>
                <a:gridCol w="2264050"/>
                <a:gridCol w="862500"/>
                <a:gridCol w="862500"/>
                <a:gridCol w="862500"/>
                <a:gridCol w="862500"/>
                <a:gridCol w="862500"/>
                <a:gridCol w="862500"/>
              </a:tblGrid>
              <a:tr h="35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/>
                        <a:t>500</a:t>
                      </a:r>
                      <a:r>
                        <a:rPr lang="en" sz="13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</a:rPr>
                        <a:t>°F</a:t>
                      </a:r>
                      <a:r>
                        <a:rPr lang="en" i="1"/>
                        <a:t>/High Fan</a:t>
                      </a:r>
                      <a:endParaRPr i="1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Events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 of Time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 Top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 Bottom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% Wave 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Time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from </a:t>
                      </a:r>
                      <a:r>
                        <a:rPr lang="en">
                          <a:solidFill>
                            <a:schemeClr val="accent1"/>
                          </a:solidFill>
                        </a:rPr>
                        <a:t>FROZEN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2:45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from </a:t>
                      </a:r>
                      <a:r>
                        <a:rPr lang="en">
                          <a:solidFill>
                            <a:srgbClr val="CC4125"/>
                          </a:solidFill>
                        </a:rPr>
                        <a:t>thawed/Refrigeration</a:t>
                      </a:r>
                      <a:endParaRPr>
                        <a:solidFill>
                          <a:srgbClr val="CC4125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2:10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8575" y="3903151"/>
            <a:ext cx="1135825" cy="11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52025" y="251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Merrychef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/>
              <a:t>INSTRUCTIONS All Flavors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017" y="251250"/>
            <a:ext cx="2502835" cy="13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12000" y="1473950"/>
            <a:ext cx="426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1"/>
                </a:solidFill>
              </a:rPr>
              <a:t>1X PORTION </a:t>
            </a:r>
            <a:r>
              <a:rPr lang="en" sz="1200" u="sng">
                <a:solidFill>
                  <a:schemeClr val="accent1"/>
                </a:solidFill>
              </a:rPr>
              <a:t>FROZEN </a:t>
            </a:r>
            <a:endParaRPr sz="1200" u="sng">
              <a:solidFill>
                <a:schemeClr val="accent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Time: 2 minutes &amp; 15-30 seconds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Fan: 10% 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Micro:  STEP 1: 40%  1 minute 15-20 seconds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STEP 2: 25%  1 minute 15-25 seconds  </a:t>
            </a:r>
            <a:endParaRPr sz="1200" b="1" u="sng">
              <a:solidFill>
                <a:schemeClr val="dk2"/>
              </a:solidFill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488350" y="1473950"/>
            <a:ext cx="4360500" cy="1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1"/>
                </a:solidFill>
              </a:rPr>
              <a:t>2X PORTIONS </a:t>
            </a:r>
            <a:r>
              <a:rPr lang="en" sz="1200" u="sng">
                <a:solidFill>
                  <a:schemeClr val="accent1"/>
                </a:solidFill>
              </a:rPr>
              <a:t> FROZEN </a:t>
            </a:r>
            <a:endParaRPr sz="1200" u="sng">
              <a:solidFill>
                <a:schemeClr val="accent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Time: 3 minutes &amp; 15-30  seconds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Fan: 10%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Micro:  STEP 1:  40%  1 minute 40-45 seconds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STEP 2:  25%  1 minute 35-45 seconds  </a:t>
            </a:r>
            <a:endParaRPr sz="1200" b="1" u="sng"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12000" y="2852075"/>
            <a:ext cx="35682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1"/>
                </a:solidFill>
              </a:rPr>
              <a:t>1X PORTION </a:t>
            </a:r>
            <a:r>
              <a:rPr lang="en" sz="1200" u="sng">
                <a:solidFill>
                  <a:srgbClr val="CC4125"/>
                </a:solidFill>
              </a:rPr>
              <a:t>THAWED/REFRIGERATED   </a:t>
            </a:r>
            <a:endParaRPr sz="1200" u="sng">
              <a:solidFill>
                <a:srgbClr val="CC4125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Time: 1 minute &amp; 30 seconds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Fan: 60%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Micro: 30% </a:t>
            </a:r>
            <a:r>
              <a:rPr lang="en" sz="1200">
                <a:solidFill>
                  <a:schemeClr val="dk2"/>
                </a:solidFill>
              </a:rPr>
              <a:t> </a:t>
            </a:r>
            <a:endParaRPr sz="1200"/>
          </a:p>
        </p:txBody>
      </p:sp>
      <p:sp>
        <p:nvSpPr>
          <p:cNvPr id="93" name="Google Shape;93;p16"/>
          <p:cNvSpPr txBox="1"/>
          <p:nvPr/>
        </p:nvSpPr>
        <p:spPr>
          <a:xfrm>
            <a:off x="4488350" y="2852075"/>
            <a:ext cx="38247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1"/>
                </a:solidFill>
              </a:rPr>
              <a:t>2X PORTIONS</a:t>
            </a:r>
            <a:r>
              <a:rPr lang="en" sz="1200" u="sng">
                <a:solidFill>
                  <a:srgbClr val="CC4125"/>
                </a:solidFill>
              </a:rPr>
              <a:t> THAWED/REFRIGERATED</a:t>
            </a:r>
            <a:endParaRPr sz="1200" u="sng">
              <a:solidFill>
                <a:srgbClr val="CC4125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Time: 2 minutes &amp; 15 seconds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Fan: 45 %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Micro: 35 %   </a:t>
            </a:r>
            <a:endParaRPr sz="1200" b="1" u="sng">
              <a:solidFill>
                <a:schemeClr val="dk2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8575" y="3903151"/>
            <a:ext cx="1135825" cy="11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On-screen Show (16:9)</PresentationFormat>
  <Paragraphs>75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Deep Fryer, Air Fryer, Panini Press &amp; Ovens INSTRUCTIONS - ALL FLAVORS</vt:lpstr>
      <vt:lpstr>PowerPoint Presentation</vt:lpstr>
      <vt:lpstr>Merrychef INSTRUCTIONS All Flavors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Matten</dc:creator>
  <cp:lastModifiedBy>Jennifer Matten</cp:lastModifiedBy>
  <cp:revision>1</cp:revision>
  <dcterms:modified xsi:type="dcterms:W3CDTF">2023-08-29T17:25:29Z</dcterms:modified>
</cp:coreProperties>
</file>