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Gothic A1" panose="020B0604020202020204" charset="-127"/>
      <p:regular r:id="rId23"/>
      <p:bold r:id="rId24"/>
    </p:embeddedFont>
    <p:embeddedFont>
      <p:font typeface="Quattrocento Sans" panose="020B0604020202020204" charset="0"/>
      <p:regular r:id="rId25"/>
      <p:bold r:id="rId26"/>
      <p:italic r:id="rId27"/>
      <p:bold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Gothic A1 ExtraBold" panose="020B0604020202020204" charset="-127"/>
      <p:bold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Shadows Into Light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8BAC8D40-8819-443F-92BB-BC3570FBAB3A}">
  <a:tblStyle styleId="{8BAC8D40-8819-443F-92BB-BC3570FBAB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5" d="100"/>
          <a:sy n="115" d="100"/>
        </p:scale>
        <p:origin x="-437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7902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c87face56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c87face56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c87face569_1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1c87face569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c87face569_1_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1c87face569_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c87face569_1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c87face569_1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c87face569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c87face569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c87face569_1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c87face569_1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c87face569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c87face569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c87face569_1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c87face569_1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c87face569_1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c87face569_1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79457fd23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79457fd23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79457fd23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79457fd23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c87face569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g1c87face569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c87face569_1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c87face569_1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c87face569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1c87face569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c87face569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1c87face569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c87face569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1c87face569_1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c87face569_1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c87face569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c87face569_1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c87face569_1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1c87face569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c87face569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c87face569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c87face569_1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1c87face569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26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353948" y="295179"/>
            <a:ext cx="8436000" cy="10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1" i="0">
                <a:solidFill>
                  <a:srgbClr val="A277B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4196715" y="1573530"/>
            <a:ext cx="4499100" cy="23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 b="0" i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347090" y="4980932"/>
            <a:ext cx="968100" cy="1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1" i="0">
                <a:solidFill>
                  <a:srgbClr val="91928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>
            <a:off x="0" y="4869180"/>
            <a:ext cx="9144000" cy="274200"/>
          </a:xfrm>
          <a:prstGeom prst="rect">
            <a:avLst/>
          </a:prstGeom>
          <a:solidFill>
            <a:srgbClr val="1F2529"/>
          </a:solidFill>
          <a:ln>
            <a:noFill/>
          </a:ln>
        </p:spPr>
        <p:txBody>
          <a:bodyPr spcFirstLastPara="1" wrap="square" lIns="68575" tIns="34275" rIns="205740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 b="0" i="1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1" name="Google Shape;61;p1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1F252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sweetstreet.com/savory-xango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eetstreet.com/savory-xango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2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hyperlink" Target="https://www.sweetstreet.com/savory-xangos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AshkaraDenver/photos/124759655907217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980825" y="-2089925"/>
            <a:ext cx="5211125" cy="92735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6"/>
          <p:cNvSpPr txBox="1"/>
          <p:nvPr/>
        </p:nvSpPr>
        <p:spPr>
          <a:xfrm>
            <a:off x="1500375" y="3248650"/>
            <a:ext cx="6291000" cy="29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GLOBAL FLAVORS</a:t>
            </a:r>
            <a:endParaRPr sz="23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SAVORY INDULGENCE</a:t>
            </a:r>
            <a:endParaRPr sz="23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ICONIC FORMAT</a:t>
            </a:r>
            <a:endParaRPr sz="23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Manifesto</a:t>
            </a:r>
            <a:r>
              <a:rPr lang="en" sz="9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Ⓡ</a:t>
            </a:r>
            <a:r>
              <a:rPr lang="en" sz="23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Savory XANGOS</a:t>
            </a:r>
            <a:r>
              <a:rPr lang="en" sz="8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™</a:t>
            </a:r>
            <a:r>
              <a:rPr lang="en" sz="23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are here!</a:t>
            </a:r>
            <a:endParaRPr sz="23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300"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Gothic A1"/>
              <a:ea typeface="Gothic A1"/>
              <a:cs typeface="Gothic A1"/>
              <a:sym typeface="Gothic A1"/>
            </a:endParaRPr>
          </a:p>
        </p:txBody>
      </p:sp>
      <p:pic>
        <p:nvPicPr>
          <p:cNvPr id="68" name="Google Shape;68;p1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249" y="-491250"/>
            <a:ext cx="7463450" cy="40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95375" y="4296387"/>
            <a:ext cx="1448625" cy="82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"/>
          <p:cNvSpPr/>
          <p:nvPr/>
        </p:nvSpPr>
        <p:spPr>
          <a:xfrm>
            <a:off x="0" y="-2140"/>
            <a:ext cx="9144000" cy="5143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5443391" y="320638"/>
            <a:ext cx="3429000" cy="3665151"/>
          </a:xfrm>
          <a:prstGeom prst="roundRect">
            <a:avLst>
              <a:gd name="adj" fmla="val 4633"/>
            </a:avLst>
          </a:prstGeom>
          <a:solidFill>
            <a:srgbClr val="1F252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5"/>
          <p:cNvSpPr/>
          <p:nvPr/>
        </p:nvSpPr>
        <p:spPr>
          <a:xfrm>
            <a:off x="5443391" y="2657256"/>
            <a:ext cx="3429000" cy="500425"/>
          </a:xfrm>
          <a:prstGeom prst="rect">
            <a:avLst/>
          </a:prstGeom>
          <a:solidFill>
            <a:srgbClr val="3C445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5"/>
          <p:cNvSpPr txBox="1"/>
          <p:nvPr/>
        </p:nvSpPr>
        <p:spPr>
          <a:xfrm>
            <a:off x="5557691" y="412958"/>
            <a:ext cx="3282027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</a:pPr>
            <a:r>
              <a:rPr lang="en"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MEDITERRANEAN</a:t>
            </a:r>
            <a:endParaRPr sz="1100"/>
          </a:p>
        </p:txBody>
      </p:sp>
      <p:sp>
        <p:nvSpPr>
          <p:cNvPr id="254" name="Google Shape;254;p25"/>
          <p:cNvSpPr/>
          <p:nvPr/>
        </p:nvSpPr>
        <p:spPr>
          <a:xfrm>
            <a:off x="5500539" y="870537"/>
            <a:ext cx="3371850" cy="115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rier New"/>
              <a:buChar char="o"/>
            </a:pPr>
            <a:r>
              <a:rPr lang="en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cuisine characteristic of countries surrounding the Mediterranean sea</a:t>
            </a:r>
            <a:endParaRPr sz="1100"/>
          </a:p>
          <a:p>
            <a:pPr marL="127000" marR="0" lvl="0" indent="-127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rier New"/>
              <a:buChar char="o"/>
            </a:pPr>
            <a:r>
              <a:rPr lang="en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characterized by use of olive oil, olives, fresh vegetables, hummus, balsamic vinegar, wine, and wheat </a:t>
            </a:r>
            <a:endParaRPr sz="1100"/>
          </a:p>
          <a:p>
            <a:pPr marL="127000" marR="0" lvl="0" indent="-127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ourier New"/>
              <a:buChar char="o"/>
            </a:pPr>
            <a:r>
              <a:rPr lang="en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popularized in the 1970s in the U.S. as a diet to follow for healthier eating habits </a:t>
            </a:r>
            <a:endParaRPr sz="1100"/>
          </a:p>
        </p:txBody>
      </p:sp>
      <p:sp>
        <p:nvSpPr>
          <p:cNvPr id="255" name="Google Shape;255;p25"/>
          <p:cNvSpPr/>
          <p:nvPr/>
        </p:nvSpPr>
        <p:spPr>
          <a:xfrm>
            <a:off x="5500540" y="3174578"/>
            <a:ext cx="3303506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found on </a:t>
            </a:r>
            <a:r>
              <a:rPr lang="en"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14.4% </a:t>
            </a:r>
            <a:r>
              <a:rPr lang="en"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menus</a:t>
            </a:r>
            <a:endParaRPr sz="1100"/>
          </a:p>
        </p:txBody>
      </p:sp>
      <p:cxnSp>
        <p:nvCxnSpPr>
          <p:cNvPr id="256" name="Google Shape;256;p25"/>
          <p:cNvCxnSpPr/>
          <p:nvPr/>
        </p:nvCxnSpPr>
        <p:spPr>
          <a:xfrm>
            <a:off x="7443641" y="2881203"/>
            <a:ext cx="1200150" cy="4653"/>
          </a:xfrm>
          <a:prstGeom prst="straightConnector1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7" name="Google Shape;257;p25"/>
          <p:cNvSpPr txBox="1"/>
          <p:nvPr/>
        </p:nvSpPr>
        <p:spPr>
          <a:xfrm>
            <a:off x="5614839" y="2706431"/>
            <a:ext cx="177165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MAC™ Stage:</a:t>
            </a:r>
            <a:br>
              <a:rPr lang="en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Proliferation</a:t>
            </a:r>
            <a:endParaRPr sz="1100"/>
          </a:p>
        </p:txBody>
      </p:sp>
      <p:sp>
        <p:nvSpPr>
          <p:cNvPr id="258" name="Google Shape;258;p25"/>
          <p:cNvSpPr/>
          <p:nvPr/>
        </p:nvSpPr>
        <p:spPr>
          <a:xfrm>
            <a:off x="5557690" y="3503739"/>
            <a:ext cx="324635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(-6% since 2018)</a:t>
            </a:r>
            <a:endParaRPr sz="1100"/>
          </a:p>
        </p:txBody>
      </p:sp>
      <p:sp>
        <p:nvSpPr>
          <p:cNvPr id="259" name="Google Shape;259;p25"/>
          <p:cNvSpPr txBox="1"/>
          <p:nvPr/>
        </p:nvSpPr>
        <p:spPr>
          <a:xfrm>
            <a:off x="70701" y="4918728"/>
            <a:ext cx="5033914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 filtered on: all US menu categories</a:t>
            </a:r>
            <a:endParaRPr sz="800" b="0" i="0" u="none" strike="noStrike" cap="none">
              <a:solidFill>
                <a:srgbClr val="FFFFFF"/>
              </a:solidFill>
              <a:highlight>
                <a:srgbClr val="FF00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8914" y="4892923"/>
            <a:ext cx="1673060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5"/>
          <p:cNvSpPr/>
          <p:nvPr/>
        </p:nvSpPr>
        <p:spPr>
          <a:xfrm>
            <a:off x="8472792" y="2796306"/>
            <a:ext cx="171450" cy="171450"/>
          </a:xfrm>
          <a:prstGeom prst="ellipse">
            <a:avLst/>
          </a:prstGeom>
          <a:solidFill>
            <a:srgbClr val="1F2529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5"/>
          <p:cNvSpPr/>
          <p:nvPr/>
        </p:nvSpPr>
        <p:spPr>
          <a:xfrm>
            <a:off x="8127510" y="2797383"/>
            <a:ext cx="171450" cy="171450"/>
          </a:xfrm>
          <a:prstGeom prst="ellipse">
            <a:avLst/>
          </a:prstGeom>
          <a:solidFill>
            <a:srgbClr val="1F2529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5"/>
          <p:cNvSpPr/>
          <p:nvPr/>
        </p:nvSpPr>
        <p:spPr>
          <a:xfrm>
            <a:off x="7444092" y="2796306"/>
            <a:ext cx="171450" cy="171450"/>
          </a:xfrm>
          <a:prstGeom prst="ellipse">
            <a:avLst/>
          </a:prstGeom>
          <a:solidFill>
            <a:srgbClr val="1F2529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5"/>
          <p:cNvSpPr/>
          <p:nvPr/>
        </p:nvSpPr>
        <p:spPr>
          <a:xfrm>
            <a:off x="7786992" y="2796306"/>
            <a:ext cx="171450" cy="171450"/>
          </a:xfrm>
          <a:prstGeom prst="ellipse">
            <a:avLst/>
          </a:prstGeom>
          <a:solidFill>
            <a:srgbClr val="1F2529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5"/>
          <p:cNvSpPr/>
          <p:nvPr/>
        </p:nvSpPr>
        <p:spPr>
          <a:xfrm>
            <a:off x="8129892" y="2796306"/>
            <a:ext cx="171450" cy="171450"/>
          </a:xfrm>
          <a:prstGeom prst="ellipse">
            <a:avLst/>
          </a:prstGeom>
          <a:solidFill>
            <a:srgbClr val="B764EA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300" y="4015500"/>
            <a:ext cx="990325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6"/>
          <p:cNvSpPr/>
          <p:nvPr/>
        </p:nvSpPr>
        <p:spPr>
          <a:xfrm>
            <a:off x="3905449" y="569191"/>
            <a:ext cx="2400302" cy="362555"/>
          </a:xfrm>
          <a:prstGeom prst="rect">
            <a:avLst/>
          </a:prstGeom>
          <a:solidFill>
            <a:srgbClr val="7A4208"/>
          </a:solidFill>
          <a:ln>
            <a:noFill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APPLICATIONS</a:t>
            </a:r>
            <a:endParaRPr sz="1100"/>
          </a:p>
        </p:txBody>
      </p:sp>
      <p:sp>
        <p:nvSpPr>
          <p:cNvPr id="272" name="Google Shape;272;p26"/>
          <p:cNvSpPr/>
          <p:nvPr/>
        </p:nvSpPr>
        <p:spPr>
          <a:xfrm>
            <a:off x="3905448" y="925006"/>
            <a:ext cx="2400302" cy="382941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6"/>
          <p:cNvSpPr/>
          <p:nvPr/>
        </p:nvSpPr>
        <p:spPr>
          <a:xfrm>
            <a:off x="5400304" y="611254"/>
            <a:ext cx="8572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share of</a:t>
            </a:r>
            <a:b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total incidence</a:t>
            </a:r>
            <a:endParaRPr sz="1100"/>
          </a:p>
        </p:txBody>
      </p:sp>
      <p:graphicFrame>
        <p:nvGraphicFramePr>
          <p:cNvPr id="274" name="Google Shape;274;p26"/>
          <p:cNvGraphicFramePr/>
          <p:nvPr/>
        </p:nvGraphicFramePr>
        <p:xfrm>
          <a:off x="3991174" y="995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{8BAC8D40-8819-443F-92BB-BC3570FBAB3A}</a:tableStyleId>
              </a:tblPr>
              <a:tblGrid>
                <a:gridCol w="1739575"/>
                <a:gridCol w="489250"/>
              </a:tblGrid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Pizza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16.6%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Entrée Salad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14.7%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Appetizer Salad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9.6%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Cold Sandwich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7.7%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Combos/Multi Protein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7.7%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Fish Main Entree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4.6%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Hot Sandwich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4.4%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Rice Entree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3.2%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Chicken Main Entree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Wine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2.8%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Sampler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2.6%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Pasta/Noodles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2.3%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Egg Dish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2.3%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Non-Fried Protein App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1.4%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Appetizer Dip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1.3%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Deli Salad Appetizer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1.3%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Shellfish Main Entree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1.3%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Other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75" name="Google Shape;275;p26"/>
          <p:cNvSpPr/>
          <p:nvPr/>
        </p:nvSpPr>
        <p:spPr>
          <a:xfrm>
            <a:off x="6484611" y="568476"/>
            <a:ext cx="2400302" cy="362555"/>
          </a:xfrm>
          <a:prstGeom prst="rect">
            <a:avLst/>
          </a:prstGeom>
          <a:solidFill>
            <a:srgbClr val="7A4208"/>
          </a:solidFill>
          <a:ln>
            <a:noFill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PAIRED FLAVORS</a:t>
            </a:r>
            <a:endParaRPr sz="1100"/>
          </a:p>
        </p:txBody>
      </p:sp>
      <p:sp>
        <p:nvSpPr>
          <p:cNvPr id="276" name="Google Shape;276;p26"/>
          <p:cNvSpPr/>
          <p:nvPr/>
        </p:nvSpPr>
        <p:spPr>
          <a:xfrm>
            <a:off x="6484610" y="924291"/>
            <a:ext cx="2400302" cy="347085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6"/>
          <p:cNvSpPr/>
          <p:nvPr/>
        </p:nvSpPr>
        <p:spPr>
          <a:xfrm>
            <a:off x="7996286" y="617025"/>
            <a:ext cx="8253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overlap with other items</a:t>
            </a:r>
            <a:endParaRPr sz="1100"/>
          </a:p>
        </p:txBody>
      </p:sp>
      <p:sp>
        <p:nvSpPr>
          <p:cNvPr id="278" name="Google Shape;278;p26"/>
          <p:cNvSpPr/>
          <p:nvPr/>
        </p:nvSpPr>
        <p:spPr>
          <a:xfrm>
            <a:off x="6484610" y="4395147"/>
            <a:ext cx="2400302" cy="36051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among menu items with MEDITERRANEAN, % that also contain each of the above; use this to find flavors that go together</a:t>
            </a:r>
            <a:endParaRPr sz="1100"/>
          </a:p>
        </p:txBody>
      </p:sp>
      <p:graphicFrame>
        <p:nvGraphicFramePr>
          <p:cNvPr id="279" name="Google Shape;279;p26"/>
          <p:cNvGraphicFramePr/>
          <p:nvPr/>
        </p:nvGraphicFramePr>
        <p:xfrm>
          <a:off x="6570336" y="9935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{8BAC8D40-8819-443F-92BB-BC3570FBAB3A}</a:tableStyleId>
              </a:tblPr>
              <a:tblGrid>
                <a:gridCol w="1739575"/>
                <a:gridCol w="489250"/>
              </a:tblGrid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TOMATO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64.1%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FETA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54.2%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olive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46.5%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SALAD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43.2%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ONION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41.7%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CHICKEN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32.4%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CUCUMBER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31.2%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PEPPER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30.7%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GREEK SALAD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SPINACH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GRILLED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24.8%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ROASTED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24.7%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KALAMATA OLIVE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23.5%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VINAIGRETTE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GARLIC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19.7%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PIZZA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80" name="Google Shape;280;p26"/>
          <p:cNvSpPr/>
          <p:nvPr/>
        </p:nvSpPr>
        <p:spPr>
          <a:xfrm>
            <a:off x="231475" y="923800"/>
            <a:ext cx="3508500" cy="2750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6"/>
          <p:cNvSpPr/>
          <p:nvPr/>
        </p:nvSpPr>
        <p:spPr>
          <a:xfrm>
            <a:off x="231472" y="568476"/>
            <a:ext cx="3508529" cy="362555"/>
          </a:xfrm>
          <a:prstGeom prst="rect">
            <a:avLst/>
          </a:prstGeom>
          <a:solidFill>
            <a:srgbClr val="7A4208"/>
          </a:solidFill>
          <a:ln>
            <a:noFill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FOUND ON MENU TYPES</a:t>
            </a:r>
            <a:endParaRPr sz="1100"/>
          </a:p>
        </p:txBody>
      </p:sp>
      <p:sp>
        <p:nvSpPr>
          <p:cNvPr id="282" name="Google Shape;282;p26"/>
          <p:cNvSpPr/>
          <p:nvPr/>
        </p:nvSpPr>
        <p:spPr>
          <a:xfrm>
            <a:off x="2844522" y="611254"/>
            <a:ext cx="8572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share of</a:t>
            </a:r>
            <a:b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total incidence</a:t>
            </a:r>
            <a:endParaRPr sz="1100"/>
          </a:p>
        </p:txBody>
      </p:sp>
      <p:sp>
        <p:nvSpPr>
          <p:cNvPr id="283" name="Google Shape;283;p26"/>
          <p:cNvSpPr/>
          <p:nvPr/>
        </p:nvSpPr>
        <p:spPr>
          <a:xfrm>
            <a:off x="3905447" y="4242025"/>
            <a:ext cx="1279683" cy="51435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6"/>
          <p:cNvSpPr txBox="1"/>
          <p:nvPr/>
        </p:nvSpPr>
        <p:spPr>
          <a:xfrm>
            <a:off x="3910839" y="4323632"/>
            <a:ext cx="685800" cy="386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food</a:t>
            </a:r>
            <a:br>
              <a:rPr lang="en"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versatility score</a:t>
            </a:r>
            <a:endParaRPr sz="1100"/>
          </a:p>
        </p:txBody>
      </p:sp>
      <p:sp>
        <p:nvSpPr>
          <p:cNvPr id="285" name="Google Shape;285;p26"/>
          <p:cNvSpPr txBox="1"/>
          <p:nvPr/>
        </p:nvSpPr>
        <p:spPr>
          <a:xfrm>
            <a:off x="4521158" y="4298534"/>
            <a:ext cx="62865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00"/>
              <a:buFont typeface="Arial"/>
              <a:buNone/>
            </a:pPr>
            <a:r>
              <a:rPr lang="en" sz="2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41</a:t>
            </a:r>
            <a:endParaRPr sz="1100"/>
          </a:p>
        </p:txBody>
      </p:sp>
      <p:sp>
        <p:nvSpPr>
          <p:cNvPr id="286" name="Google Shape;286;p26"/>
          <p:cNvSpPr/>
          <p:nvPr/>
        </p:nvSpPr>
        <p:spPr>
          <a:xfrm>
            <a:off x="5149808" y="4242024"/>
            <a:ext cx="1155941" cy="51435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 high FOOD VERSATILITY SCORE indicates an item that works well in many different applications.</a:t>
            </a:r>
            <a:endParaRPr sz="1100"/>
          </a:p>
        </p:txBody>
      </p:sp>
      <p:sp>
        <p:nvSpPr>
          <p:cNvPr id="287" name="Google Shape;287;p26"/>
          <p:cNvSpPr/>
          <p:nvPr/>
        </p:nvSpPr>
        <p:spPr>
          <a:xfrm>
            <a:off x="231472" y="3509322"/>
            <a:ext cx="3508500" cy="165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 high MENU VERSATILITY SCORE indicates an item that works well in many different cuisines</a:t>
            </a:r>
            <a:endParaRPr sz="1100"/>
          </a:p>
        </p:txBody>
      </p:sp>
      <p:sp>
        <p:nvSpPr>
          <p:cNvPr id="288" name="Google Shape;288;p26"/>
          <p:cNvSpPr txBox="1"/>
          <p:nvPr/>
        </p:nvSpPr>
        <p:spPr>
          <a:xfrm>
            <a:off x="21211" y="21210"/>
            <a:ext cx="6800851" cy="44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MEDITERRANEAN</a:t>
            </a:r>
            <a:endParaRPr sz="1100"/>
          </a:p>
        </p:txBody>
      </p:sp>
      <p:sp>
        <p:nvSpPr>
          <p:cNvPr id="289" name="Google Shape;289;p26"/>
          <p:cNvSpPr txBox="1"/>
          <p:nvPr/>
        </p:nvSpPr>
        <p:spPr>
          <a:xfrm>
            <a:off x="5019033" y="95927"/>
            <a:ext cx="402021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menu availability</a:t>
            </a:r>
            <a:endParaRPr sz="1100"/>
          </a:p>
        </p:txBody>
      </p:sp>
      <p:sp>
        <p:nvSpPr>
          <p:cNvPr id="290" name="Google Shape;290;p26"/>
          <p:cNvSpPr txBox="1"/>
          <p:nvPr/>
        </p:nvSpPr>
        <p:spPr>
          <a:xfrm>
            <a:off x="70701" y="4911658"/>
            <a:ext cx="5033914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 filtered on: all US menu categories</a:t>
            </a:r>
            <a:endParaRPr sz="800" b="0" i="0" u="none" strike="noStrike" cap="none">
              <a:solidFill>
                <a:srgbClr val="FFFFFF"/>
              </a:solidFill>
              <a:highlight>
                <a:srgbClr val="FF00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8064" y="4939258"/>
            <a:ext cx="1464935" cy="14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550" y="931750"/>
            <a:ext cx="3486050" cy="1397133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</p:pic>
      <p:pic>
        <p:nvPicPr>
          <p:cNvPr id="293" name="Google Shape;29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474" y="3768621"/>
            <a:ext cx="982500" cy="957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265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00" name="Google Shape;30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300" y="4015500"/>
            <a:ext cx="990325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8"/>
          <p:cNvSpPr txBox="1">
            <a:spLocks noGrp="1"/>
          </p:cNvSpPr>
          <p:nvPr>
            <p:ph type="body" idx="1"/>
          </p:nvPr>
        </p:nvSpPr>
        <p:spPr>
          <a:xfrm>
            <a:off x="457200" y="1220951"/>
            <a:ext cx="8229600" cy="265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  <a:latin typeface="Gothic A1"/>
                <a:ea typeface="Gothic A1"/>
                <a:cs typeface="Gothic A1"/>
                <a:sym typeface="Gothic A1"/>
              </a:rPr>
              <a:t>Today, customers are explorers hungry for exciting, global flavors while treasuring traditional and familiar fare. Our Manifesto</a:t>
            </a:r>
            <a:r>
              <a:rPr lang="en" sz="1100">
                <a:solidFill>
                  <a:schemeClr val="dk1"/>
                </a:solidFill>
                <a:latin typeface="Gothic A1"/>
                <a:ea typeface="Gothic A1"/>
                <a:cs typeface="Gothic A1"/>
                <a:sym typeface="Gothic A1"/>
              </a:rPr>
              <a:t>Ⓡ</a:t>
            </a:r>
            <a:r>
              <a:rPr lang="en" sz="1600">
                <a:solidFill>
                  <a:schemeClr val="dk1"/>
                </a:solidFill>
                <a:latin typeface="Gothic A1"/>
                <a:ea typeface="Gothic A1"/>
                <a:cs typeface="Gothic A1"/>
                <a:sym typeface="Gothic A1"/>
              </a:rPr>
              <a:t> Savory XANGOS™ have been layered with carefully selected bold ingredients and unexpected flavor profiles such as shakshuka and chilaquiles while honoring classics such roasted red peppers, crisp vegetables and creamy cage-free egg custard.</a:t>
            </a:r>
            <a:endParaRPr sz="1600">
              <a:solidFill>
                <a:schemeClr val="dk1"/>
              </a:solidFill>
              <a:latin typeface="Gothic A1"/>
              <a:ea typeface="Gothic A1"/>
              <a:cs typeface="Gothic A1"/>
              <a:sym typeface="Gothic A1"/>
            </a:endParaRPr>
          </a:p>
        </p:txBody>
      </p:sp>
      <p:sp>
        <p:nvSpPr>
          <p:cNvPr id="307" name="Google Shape;307;p28"/>
          <p:cNvSpPr txBox="1"/>
          <p:nvPr/>
        </p:nvSpPr>
        <p:spPr>
          <a:xfrm>
            <a:off x="346425" y="2727050"/>
            <a:ext cx="62232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thic A1"/>
              <a:buChar char="●"/>
            </a:pPr>
            <a:r>
              <a:rPr lang="en">
                <a:solidFill>
                  <a:schemeClr val="dk1"/>
                </a:solidFill>
                <a:latin typeface="Gothic A1"/>
                <a:ea typeface="Gothic A1"/>
                <a:cs typeface="Gothic A1"/>
                <a:sym typeface="Gothic A1"/>
              </a:rPr>
              <a:t>All Day Parts; Breakfast, Brunch, Lunch, Dinner, Late-Night Nosh</a:t>
            </a:r>
            <a:endParaRPr>
              <a:solidFill>
                <a:schemeClr val="dk1"/>
              </a:solidFill>
              <a:latin typeface="Gothic A1"/>
              <a:ea typeface="Gothic A1"/>
              <a:cs typeface="Gothic A1"/>
              <a:sym typeface="Gothic A1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othic A1"/>
              <a:buChar char="●"/>
            </a:pPr>
            <a:r>
              <a:rPr lang="en">
                <a:latin typeface="Gothic A1"/>
                <a:ea typeface="Gothic A1"/>
                <a:cs typeface="Gothic A1"/>
                <a:sym typeface="Gothic A1"/>
              </a:rPr>
              <a:t>Operationally friendly</a:t>
            </a:r>
            <a:endParaRPr>
              <a:latin typeface="Gothic A1"/>
              <a:ea typeface="Gothic A1"/>
              <a:cs typeface="Gothic A1"/>
              <a:sym typeface="Gothic A1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othic A1"/>
              <a:buChar char="●"/>
            </a:pPr>
            <a:r>
              <a:rPr lang="en">
                <a:latin typeface="Gothic A1"/>
                <a:ea typeface="Gothic A1"/>
                <a:cs typeface="Gothic A1"/>
                <a:sym typeface="Gothic A1"/>
              </a:rPr>
              <a:t>Freezer to Turbo Chef</a:t>
            </a:r>
            <a:endParaRPr>
              <a:latin typeface="Gothic A1"/>
              <a:ea typeface="Gothic A1"/>
              <a:cs typeface="Gothic A1"/>
              <a:sym typeface="Gothic A1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othic A1"/>
              <a:buChar char="●"/>
            </a:pPr>
            <a:r>
              <a:rPr lang="en">
                <a:latin typeface="Gothic A1"/>
                <a:ea typeface="Gothic A1"/>
                <a:cs typeface="Gothic A1"/>
                <a:sym typeface="Gothic A1"/>
              </a:rPr>
              <a:t>On-Trend, Global Flavors</a:t>
            </a:r>
            <a:endParaRPr>
              <a:latin typeface="Gothic A1"/>
              <a:ea typeface="Gothic A1"/>
              <a:cs typeface="Gothic A1"/>
              <a:sym typeface="Gothic A1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othic A1"/>
              <a:buChar char="●"/>
            </a:pPr>
            <a:r>
              <a:rPr lang="en">
                <a:latin typeface="Gothic A1"/>
                <a:ea typeface="Gothic A1"/>
                <a:cs typeface="Gothic A1"/>
                <a:sym typeface="Gothic A1"/>
              </a:rPr>
              <a:t>Better-for-You Ingredients</a:t>
            </a:r>
            <a:endParaRPr>
              <a:latin typeface="Gothic A1"/>
              <a:ea typeface="Gothic A1"/>
              <a:cs typeface="Gothic A1"/>
              <a:sym typeface="Gothic A1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Gothic A1"/>
              <a:buChar char="●"/>
            </a:pPr>
            <a:r>
              <a:rPr lang="en">
                <a:latin typeface="Gothic A1"/>
                <a:ea typeface="Gothic A1"/>
                <a:cs typeface="Gothic A1"/>
                <a:sym typeface="Gothic A1"/>
              </a:rPr>
              <a:t>Craveable Experience</a:t>
            </a:r>
            <a:endParaRPr>
              <a:latin typeface="Gothic A1"/>
              <a:ea typeface="Gothic A1"/>
              <a:cs typeface="Gothic A1"/>
              <a:sym typeface="Gothic A1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2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6548" t="17626" r="2368" b="43913"/>
          <a:stretch/>
        </p:blipFill>
        <p:spPr>
          <a:xfrm>
            <a:off x="4572000" y="3570971"/>
            <a:ext cx="4572001" cy="150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8088" y="76200"/>
            <a:ext cx="3087824" cy="13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507405"/>
            <a:ext cx="4572000" cy="571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56150"/>
            <a:ext cx="54382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9676">
            <a:off x="4923544" y="-240509"/>
            <a:ext cx="4315113" cy="5746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34042">
            <a:off x="7732356" y="2160251"/>
            <a:ext cx="1174795" cy="17259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8" name="Google Shape;31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155275">
            <a:off x="5665177" y="1394250"/>
            <a:ext cx="2127220" cy="514350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9" name="Google Shape;319;p29"/>
          <p:cNvSpPr txBox="1">
            <a:spLocks noGrp="1"/>
          </p:cNvSpPr>
          <p:nvPr>
            <p:ph type="body" idx="1"/>
          </p:nvPr>
        </p:nvSpPr>
        <p:spPr>
          <a:xfrm rot="-143791">
            <a:off x="5374937" y="3326476"/>
            <a:ext cx="3859876" cy="37983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Inspiration: Mediterranean Frittata</a:t>
            </a:r>
            <a:endParaRPr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20" name="Google Shape;32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30135" y="3911150"/>
            <a:ext cx="1779265" cy="137489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9"/>
          <p:cNvSpPr txBox="1">
            <a:spLocks noGrp="1"/>
          </p:cNvSpPr>
          <p:nvPr>
            <p:ph type="body" idx="1"/>
          </p:nvPr>
        </p:nvSpPr>
        <p:spPr>
          <a:xfrm rot="-219811">
            <a:off x="5402037" y="3691084"/>
            <a:ext cx="3455561" cy="115645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Gothic A1"/>
                <a:ea typeface="Gothic A1"/>
                <a:cs typeface="Gothic A1"/>
                <a:sym typeface="Gothic A1"/>
              </a:rPr>
              <a:t>Tradition:</a:t>
            </a:r>
            <a:endParaRPr sz="900">
              <a:solidFill>
                <a:srgbClr val="000000"/>
              </a:solidFill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Gothic A1"/>
                <a:ea typeface="Gothic A1"/>
                <a:cs typeface="Gothic A1"/>
                <a:sym typeface="Gothic A1"/>
              </a:rPr>
              <a:t>A delicious combo of cultures and cooking methods - eggs are beaten to a fluff as garden-fresh vegetables and savory cheeses are folded in. Slowly baked in a woodfired oven, until ready to be served al fresco with the entire family. </a:t>
            </a:r>
            <a:endParaRPr sz="900">
              <a:solidFill>
                <a:srgbClr val="000000"/>
              </a:solidFill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l" rtl="0">
              <a:spcBef>
                <a:spcPts val="360"/>
              </a:spcBef>
              <a:spcAft>
                <a:spcPts val="1200"/>
              </a:spcAft>
              <a:buNone/>
            </a:pPr>
            <a:endParaRPr>
              <a:latin typeface="Gothic A1"/>
              <a:ea typeface="Gothic A1"/>
              <a:cs typeface="Gothic A1"/>
              <a:sym typeface="Gothic A1"/>
            </a:endParaRPr>
          </a:p>
        </p:txBody>
      </p:sp>
      <p:pic>
        <p:nvPicPr>
          <p:cNvPr id="322" name="Google Shape;322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37035">
            <a:off x="7508173" y="177926"/>
            <a:ext cx="1484553" cy="109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2925" y="344575"/>
            <a:ext cx="990325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77642">
            <a:off x="2535700" y="-581203"/>
            <a:ext cx="8264650" cy="6053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2041">
            <a:off x="7716503" y="2282866"/>
            <a:ext cx="1199647" cy="18641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0" name="Google Shape;33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343738">
            <a:off x="5798387" y="1487446"/>
            <a:ext cx="1856377" cy="514350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1" name="Google Shape;331;p30"/>
          <p:cNvSpPr txBox="1">
            <a:spLocks noGrp="1"/>
          </p:cNvSpPr>
          <p:nvPr>
            <p:ph type="body" idx="1"/>
          </p:nvPr>
        </p:nvSpPr>
        <p:spPr>
          <a:xfrm rot="44623">
            <a:off x="5289832" y="3513309"/>
            <a:ext cx="3859825" cy="3798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Inspiration: Shakshuka</a:t>
            </a:r>
            <a:endParaRPr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32" name="Google Shape;332;p30"/>
          <p:cNvSpPr txBox="1">
            <a:spLocks noGrp="1"/>
          </p:cNvSpPr>
          <p:nvPr>
            <p:ph type="body" idx="1"/>
          </p:nvPr>
        </p:nvSpPr>
        <p:spPr>
          <a:xfrm rot="-31338">
            <a:off x="5308754" y="3937032"/>
            <a:ext cx="3455544" cy="115654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11">
                <a:solidFill>
                  <a:srgbClr val="000000"/>
                </a:solidFill>
              </a:rPr>
              <a:t>Tradition:</a:t>
            </a:r>
            <a:endParaRPr sz="111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11">
                <a:solidFill>
                  <a:srgbClr val="000000"/>
                </a:solidFill>
              </a:rPr>
              <a:t>Ingredients slowly cook on an open fire throughout the morning. As loved ones gather for brunch, the cast iron skillet is placed amidst a courtyard dining table for shared comfort and nourishment.</a:t>
            </a:r>
            <a:endParaRPr sz="111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1200"/>
              </a:spcAft>
              <a:buNone/>
            </a:pP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33" name="Google Shape;33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2601" y="3473750"/>
            <a:ext cx="849550" cy="7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67590">
            <a:off x="7703900" y="198416"/>
            <a:ext cx="1224849" cy="1116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825" y="-109239"/>
            <a:ext cx="5236199" cy="529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9725" y="337525"/>
            <a:ext cx="990325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276" y="-712025"/>
            <a:ext cx="4931452" cy="656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2867">
            <a:off x="7729756" y="2509293"/>
            <a:ext cx="1253463" cy="181931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3" name="Google Shape;34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570788">
            <a:off x="4952112" y="434225"/>
            <a:ext cx="2279101" cy="70348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4" name="Google Shape;344;p31"/>
          <p:cNvSpPr txBox="1">
            <a:spLocks noGrp="1"/>
          </p:cNvSpPr>
          <p:nvPr>
            <p:ph type="body" idx="1"/>
          </p:nvPr>
        </p:nvSpPr>
        <p:spPr>
          <a:xfrm rot="163312">
            <a:off x="5453496" y="3228978"/>
            <a:ext cx="3859955" cy="3799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Inspiration: Chilaquiles</a:t>
            </a:r>
            <a:endParaRPr>
              <a:solidFill>
                <a:schemeClr val="dk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45" name="Google Shape;345;p31"/>
          <p:cNvSpPr txBox="1">
            <a:spLocks noGrp="1"/>
          </p:cNvSpPr>
          <p:nvPr>
            <p:ph type="body" idx="1"/>
          </p:nvPr>
        </p:nvSpPr>
        <p:spPr>
          <a:xfrm rot="87455">
            <a:off x="5460806" y="3525595"/>
            <a:ext cx="3455618" cy="115657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4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92">
                <a:solidFill>
                  <a:srgbClr val="000000"/>
                </a:solidFill>
                <a:latin typeface="Gothic A1"/>
                <a:ea typeface="Gothic A1"/>
                <a:cs typeface="Gothic A1"/>
                <a:sym typeface="Gothic A1"/>
              </a:rPr>
              <a:t>Tradition:</a:t>
            </a:r>
            <a:endParaRPr sz="1992">
              <a:solidFill>
                <a:srgbClr val="000000"/>
              </a:solidFill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211"/>
              <a:buFont typeface="Arial"/>
              <a:buNone/>
            </a:pPr>
            <a:r>
              <a:rPr lang="en" sz="1992">
                <a:solidFill>
                  <a:schemeClr val="dk1"/>
                </a:solidFill>
                <a:latin typeface="Gothic A1"/>
                <a:ea typeface="Gothic A1"/>
                <a:cs typeface="Gothic A1"/>
                <a:sym typeface="Gothic A1"/>
              </a:rPr>
              <a:t>For hundreds of years Mesoamerican families have sun-dried leftover tortillas and used them for breakfast the next day - providing a way to stretch resources while making a satisfying meal.  In this dish, the crunchy tortillas are simmered in a sauce to soften and topped with favorites.</a:t>
            </a:r>
            <a:endParaRPr sz="1992">
              <a:solidFill>
                <a:schemeClr val="dk1"/>
              </a:solidFill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l" rtl="0">
              <a:spcBef>
                <a:spcPts val="360"/>
              </a:spcBef>
              <a:spcAft>
                <a:spcPts val="1200"/>
              </a:spcAft>
              <a:buNone/>
            </a:pPr>
            <a:endParaRPr>
              <a:latin typeface="Gothic A1"/>
              <a:ea typeface="Gothic A1"/>
              <a:cs typeface="Gothic A1"/>
              <a:sym typeface="Gothic A1"/>
            </a:endParaRPr>
          </a:p>
        </p:txBody>
      </p:sp>
      <p:pic>
        <p:nvPicPr>
          <p:cNvPr id="346" name="Google Shape;34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29343" y="4292670"/>
            <a:ext cx="1257601" cy="97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25753">
            <a:off x="7770778" y="66850"/>
            <a:ext cx="1171426" cy="143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796" y="0"/>
            <a:ext cx="544106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4275" y="577100"/>
            <a:ext cx="990325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2"/>
          <p:cNvSpPr/>
          <p:nvPr/>
        </p:nvSpPr>
        <p:spPr>
          <a:xfrm>
            <a:off x="-63350" y="-63100"/>
            <a:ext cx="3227100" cy="5256300"/>
          </a:xfrm>
          <a:prstGeom prst="rect">
            <a:avLst/>
          </a:prstGeom>
          <a:solidFill>
            <a:srgbClr val="7A4208"/>
          </a:solidFill>
          <a:ln w="9525" cap="flat" cmpd="sng">
            <a:solidFill>
              <a:srgbClr val="7A420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2"/>
          <p:cNvSpPr txBox="1">
            <a:spLocks noGrp="1"/>
          </p:cNvSpPr>
          <p:nvPr>
            <p:ph type="title"/>
          </p:nvPr>
        </p:nvSpPr>
        <p:spPr>
          <a:xfrm>
            <a:off x="-63350" y="0"/>
            <a:ext cx="31815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Versatility- all day parts</a:t>
            </a:r>
            <a:endParaRPr sz="2600">
              <a:solidFill>
                <a:schemeClr val="lt1"/>
              </a:solidFill>
              <a:latin typeface="Gothic A1 ExtraBold"/>
              <a:ea typeface="Gothic A1 ExtraBold"/>
              <a:cs typeface="Gothic A1 ExtraBold"/>
              <a:sym typeface="Gothic A1 ExtraBold"/>
            </a:endParaRPr>
          </a:p>
        </p:txBody>
      </p:sp>
      <p:sp>
        <p:nvSpPr>
          <p:cNvPr id="356" name="Google Shape;356;p32"/>
          <p:cNvSpPr txBox="1">
            <a:spLocks noGrp="1"/>
          </p:cNvSpPr>
          <p:nvPr>
            <p:ph type="body" idx="1"/>
          </p:nvPr>
        </p:nvSpPr>
        <p:spPr>
          <a:xfrm>
            <a:off x="242050" y="1019250"/>
            <a:ext cx="2616300" cy="2043000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02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Grab-and-go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Breakfast 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Brunch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Lunch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Dinner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Late Night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7" name="Google Shape;357;p32"/>
          <p:cNvPicPr preferRelativeResize="0"/>
          <p:nvPr/>
        </p:nvPicPr>
        <p:blipFill rotWithShape="1">
          <a:blip r:embed="rId3">
            <a:alphaModFix/>
          </a:blip>
          <a:srcRect l="13826" t="2762" r="5365" b="8135"/>
          <a:stretch/>
        </p:blipFill>
        <p:spPr>
          <a:xfrm>
            <a:off x="133675" y="2957425"/>
            <a:ext cx="2778352" cy="204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7425" y="55077"/>
            <a:ext cx="5679976" cy="147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675200"/>
            <a:ext cx="3356565" cy="34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3"/>
          <p:cNvSpPr txBox="1"/>
          <p:nvPr/>
        </p:nvSpPr>
        <p:spPr>
          <a:xfrm>
            <a:off x="409350" y="-55750"/>
            <a:ext cx="8651100" cy="9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Turbo Chef Settings</a:t>
            </a: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INSTRUCTIONS All Flavors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65" name="Google Shape;365;p33"/>
          <p:cNvSpPr txBox="1"/>
          <p:nvPr/>
        </p:nvSpPr>
        <p:spPr>
          <a:xfrm>
            <a:off x="781475" y="1201975"/>
            <a:ext cx="193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66" name="Google Shape;366;p33"/>
          <p:cNvSpPr txBox="1"/>
          <p:nvPr/>
        </p:nvSpPr>
        <p:spPr>
          <a:xfrm>
            <a:off x="154075" y="789050"/>
            <a:ext cx="69240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accent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Remove wrapper prior to baking. </a:t>
            </a:r>
            <a:r>
              <a:rPr lang="en" sz="1200" u="sng">
                <a:solidFill>
                  <a:schemeClr val="dk1"/>
                </a:solidFill>
                <a:highlight>
                  <a:srgbClr val="FFFFFF"/>
                </a:highlight>
              </a:rPr>
              <a:t>Guidelines for heating 1 XANGO at a time.</a:t>
            </a:r>
            <a:endParaRPr sz="1200" b="1" u="sng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367" name="Google Shape;367;p33"/>
          <p:cNvSpPr txBox="1"/>
          <p:nvPr/>
        </p:nvSpPr>
        <p:spPr>
          <a:xfrm>
            <a:off x="234950" y="1788150"/>
            <a:ext cx="4125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solidFill>
                  <a:schemeClr val="dk1"/>
                </a:solidFill>
              </a:rPr>
              <a:t>Thawing Instructions:</a:t>
            </a:r>
            <a:r>
              <a:rPr lang="en" sz="1200">
                <a:solidFill>
                  <a:schemeClr val="dk1"/>
                </a:solidFill>
              </a:rPr>
              <a:t> Remove the desired amount of portions from the freezer and place on a sheet pan in the cooler, keep in film to prevent drying &amp; defrost overnight. Can be kept refrigerated for up to 7 days prior to heating.</a:t>
            </a:r>
            <a:r>
              <a:rPr lang="en" sz="1200" b="1">
                <a:solidFill>
                  <a:schemeClr val="dk1"/>
                </a:solidFill>
              </a:rPr>
              <a:t>  </a:t>
            </a:r>
            <a:r>
              <a:rPr lang="en" sz="1200">
                <a:solidFill>
                  <a:schemeClr val="dk1"/>
                </a:solidFill>
              </a:rPr>
              <a:t>Remove film wrapper prior to baking.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68" name="Google Shape;368;p33"/>
          <p:cNvPicPr preferRelativeResize="0"/>
          <p:nvPr/>
        </p:nvPicPr>
        <p:blipFill rotWithShape="1">
          <a:blip r:embed="rId3">
            <a:alphaModFix/>
          </a:blip>
          <a:srcRect l="1673" t="30632" r="1050" b="31201"/>
          <a:stretch/>
        </p:blipFill>
        <p:spPr>
          <a:xfrm>
            <a:off x="5713040" y="854350"/>
            <a:ext cx="3430960" cy="7478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9" name="Google Shape;369;p33"/>
          <p:cNvGraphicFramePr/>
          <p:nvPr/>
        </p:nvGraphicFramePr>
        <p:xfrm>
          <a:off x="554900" y="3322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{8BAC8D40-8819-443F-92BB-BC3570FBAB3A}</a:tableStyleId>
              </a:tblPr>
              <a:tblGrid>
                <a:gridCol w="2264050"/>
                <a:gridCol w="862500"/>
                <a:gridCol w="862500"/>
                <a:gridCol w="862500"/>
                <a:gridCol w="862500"/>
                <a:gridCol w="862500"/>
                <a:gridCol w="862500"/>
              </a:tblGrid>
              <a:tr h="352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/>
                        <a:t>500</a:t>
                      </a:r>
                      <a:r>
                        <a:rPr lang="en" sz="13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°F</a:t>
                      </a:r>
                      <a:r>
                        <a:rPr lang="en" i="1"/>
                        <a:t>/High Fan</a:t>
                      </a:r>
                      <a:endParaRPr i="1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Events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% of Time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% Top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% Bottom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% Wave 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Time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from </a:t>
                      </a:r>
                      <a:r>
                        <a:rPr lang="en">
                          <a:solidFill>
                            <a:schemeClr val="accent1"/>
                          </a:solidFill>
                        </a:rPr>
                        <a:t>FROZEN</a:t>
                      </a:r>
                      <a:endParaRPr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60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2:45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from </a:t>
                      </a:r>
                      <a:r>
                        <a:rPr lang="en">
                          <a:solidFill>
                            <a:srgbClr val="CC4125"/>
                          </a:solidFill>
                        </a:rPr>
                        <a:t>thawed/Refrigeration</a:t>
                      </a:r>
                      <a:endParaRPr>
                        <a:solidFill>
                          <a:srgbClr val="CC4125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70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2:10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4"/>
          <p:cNvSpPr txBox="1">
            <a:spLocks noGrp="1"/>
          </p:cNvSpPr>
          <p:nvPr>
            <p:ph type="title"/>
          </p:nvPr>
        </p:nvSpPr>
        <p:spPr>
          <a:xfrm>
            <a:off x="52025" y="2512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Merrychef</a:t>
            </a:r>
            <a:endParaRPr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/>
              <a:t>INSTRUCTIONS All Flavors</a:t>
            </a:r>
            <a:endParaRPr/>
          </a:p>
        </p:txBody>
      </p:sp>
      <p:pic>
        <p:nvPicPr>
          <p:cNvPr id="375" name="Google Shape;37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4150" y="180425"/>
            <a:ext cx="2634701" cy="141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4"/>
          <p:cNvSpPr txBox="1"/>
          <p:nvPr/>
        </p:nvSpPr>
        <p:spPr>
          <a:xfrm>
            <a:off x="312000" y="1473950"/>
            <a:ext cx="426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</a:rPr>
              <a:t>1X PORTION </a:t>
            </a:r>
            <a:r>
              <a:rPr lang="en" sz="1200" u="sng">
                <a:solidFill>
                  <a:schemeClr val="accent1"/>
                </a:solidFill>
              </a:rPr>
              <a:t>FROZEN </a:t>
            </a:r>
            <a:endParaRPr sz="1200" u="sng">
              <a:solidFill>
                <a:schemeClr val="accent1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Time: 2 minutes &amp; 15-30 seconds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Fan: 10%  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Micro:  STEP 1: 40%  1 minute 15-20 seconds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STEP 2: 25%  1 minute 15-25 seconds  </a:t>
            </a:r>
            <a:endParaRPr sz="1200" b="1" u="sng">
              <a:solidFill>
                <a:schemeClr val="dk2"/>
              </a:solidFill>
            </a:endParaRPr>
          </a:p>
        </p:txBody>
      </p:sp>
      <p:sp>
        <p:nvSpPr>
          <p:cNvPr id="377" name="Google Shape;377;p34"/>
          <p:cNvSpPr txBox="1"/>
          <p:nvPr/>
        </p:nvSpPr>
        <p:spPr>
          <a:xfrm>
            <a:off x="4488350" y="1473950"/>
            <a:ext cx="4360500" cy="11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</a:rPr>
              <a:t>2X PORTIONS </a:t>
            </a:r>
            <a:r>
              <a:rPr lang="en" sz="1200" u="sng">
                <a:solidFill>
                  <a:schemeClr val="accent1"/>
                </a:solidFill>
              </a:rPr>
              <a:t> FROZEN </a:t>
            </a:r>
            <a:endParaRPr sz="1200" u="sng">
              <a:solidFill>
                <a:schemeClr val="accent1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Time: 3 minutes &amp; 15-30  seconds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Fan: 10%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Micro:  STEP 1:  40%  1 minute 40-45 seconds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STEP 2:  25%  1 minute 35-45 seconds  </a:t>
            </a:r>
            <a:endParaRPr sz="1200" b="1" u="sng">
              <a:solidFill>
                <a:schemeClr val="dk2"/>
              </a:solidFill>
            </a:endParaRPr>
          </a:p>
        </p:txBody>
      </p:sp>
      <p:sp>
        <p:nvSpPr>
          <p:cNvPr id="378" name="Google Shape;378;p34"/>
          <p:cNvSpPr txBox="1"/>
          <p:nvPr/>
        </p:nvSpPr>
        <p:spPr>
          <a:xfrm>
            <a:off x="312000" y="2852075"/>
            <a:ext cx="35682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</a:rPr>
              <a:t>1X PORTION </a:t>
            </a:r>
            <a:r>
              <a:rPr lang="en" sz="1200" u="sng">
                <a:solidFill>
                  <a:srgbClr val="CC4125"/>
                </a:solidFill>
              </a:rPr>
              <a:t>THAWED/REFRIGERATED   </a:t>
            </a:r>
            <a:endParaRPr sz="1200" u="sng">
              <a:solidFill>
                <a:srgbClr val="CC4125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Time: 1 minute &amp; 30 seconds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Fan: 60%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Micro: 30% </a:t>
            </a:r>
            <a:r>
              <a:rPr lang="en" sz="1200">
                <a:solidFill>
                  <a:schemeClr val="dk2"/>
                </a:solidFill>
              </a:rPr>
              <a:t> </a:t>
            </a:r>
            <a:endParaRPr sz="1200"/>
          </a:p>
        </p:txBody>
      </p:sp>
      <p:sp>
        <p:nvSpPr>
          <p:cNvPr id="379" name="Google Shape;379;p34"/>
          <p:cNvSpPr txBox="1"/>
          <p:nvPr/>
        </p:nvSpPr>
        <p:spPr>
          <a:xfrm>
            <a:off x="4488350" y="2852075"/>
            <a:ext cx="38247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</a:rPr>
              <a:t>2X PORTIONS</a:t>
            </a:r>
            <a:r>
              <a:rPr lang="en" sz="1200" u="sng">
                <a:solidFill>
                  <a:srgbClr val="CC4125"/>
                </a:solidFill>
              </a:rPr>
              <a:t> THAWED/REFRIGERATED</a:t>
            </a:r>
            <a:endParaRPr sz="1200" u="sng">
              <a:solidFill>
                <a:srgbClr val="CC4125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Time: 2 minutes &amp; 15 seconds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Fan: 45 %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Micro: 35 %   </a:t>
            </a:r>
            <a:endParaRPr sz="1200" b="1" u="sng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B270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5" name="Google Shape;75;p17"/>
          <p:cNvSpPr txBox="1"/>
          <p:nvPr/>
        </p:nvSpPr>
        <p:spPr>
          <a:xfrm>
            <a:off x="333375" y="4506467"/>
            <a:ext cx="1949400" cy="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8F7F5"/>
                </a:solidFill>
                <a:latin typeface="Arial"/>
                <a:ea typeface="Arial"/>
                <a:cs typeface="Arial"/>
                <a:sym typeface="Arial"/>
              </a:rPr>
              <a:t>*Base: Approx. 800 consumers</a:t>
            </a: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8F7F5"/>
                </a:solidFill>
                <a:latin typeface="Arial"/>
                <a:ea typeface="Arial"/>
                <a:cs typeface="Arial"/>
                <a:sym typeface="Arial"/>
              </a:rPr>
              <a:t>**Base: Approx. 500 consumers</a:t>
            </a: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8F7F5"/>
                </a:solidFill>
                <a:latin typeface="Arial"/>
                <a:ea typeface="Arial"/>
                <a:cs typeface="Arial"/>
                <a:sym typeface="Arial"/>
              </a:rPr>
              <a:t>Source: Technomic Flavor Consumer Trend Report</a:t>
            </a:r>
            <a:endParaRPr sz="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47105" y="4904725"/>
            <a:ext cx="1489500" cy="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2022 Technomic, Inc.</a:t>
            </a:r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2757967" y="1090470"/>
            <a:ext cx="1785600" cy="25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0CE01"/>
                </a:solidFill>
              </a:rPr>
              <a:t>42%</a:t>
            </a:r>
            <a:endParaRPr sz="4100"/>
          </a:p>
          <a:p>
            <a:pPr marL="1270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" sz="1800" b="0">
                <a:solidFill>
                  <a:srgbClr val="F8F7F5"/>
                </a:solidFill>
                <a:latin typeface="Gothic A1"/>
                <a:ea typeface="Gothic A1"/>
                <a:cs typeface="Gothic A1"/>
                <a:sym typeface="Gothic A1"/>
              </a:rPr>
              <a:t>of consumers are more likely to</a:t>
            </a:r>
            <a:r>
              <a:rPr lang="en" sz="1800" b="0">
                <a:solidFill>
                  <a:srgbClr val="F8F7F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>
                <a:solidFill>
                  <a:srgbClr val="F0CE01"/>
                </a:solidFill>
                <a:latin typeface="Gothic A1"/>
                <a:ea typeface="Gothic A1"/>
                <a:cs typeface="Gothic A1"/>
                <a:sym typeface="Gothic A1"/>
              </a:rPr>
              <a:t>try a new or unique flavor </a:t>
            </a:r>
            <a:r>
              <a:rPr lang="en" sz="1800" b="0">
                <a:solidFill>
                  <a:srgbClr val="F8F7F5"/>
                </a:solidFill>
                <a:latin typeface="Gothic A1"/>
                <a:ea typeface="Gothic A1"/>
                <a:cs typeface="Gothic A1"/>
                <a:sym typeface="Gothic A1"/>
              </a:rPr>
              <a:t>from a restaurant than when cooking from home*</a:t>
            </a:r>
            <a:endParaRPr sz="1800" b="0">
              <a:latin typeface="Gothic A1"/>
              <a:ea typeface="Gothic A1"/>
              <a:cs typeface="Gothic A1"/>
              <a:sym typeface="Gothic A1"/>
            </a:endParaRPr>
          </a:p>
        </p:txBody>
      </p:sp>
      <p:sp>
        <p:nvSpPr>
          <p:cNvPr id="78" name="Google Shape;78;p17"/>
          <p:cNvSpPr txBox="1"/>
          <p:nvPr/>
        </p:nvSpPr>
        <p:spPr>
          <a:xfrm>
            <a:off x="4895375" y="1657074"/>
            <a:ext cx="3907200" cy="17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8F7F5"/>
                </a:solidFill>
                <a:latin typeface="Gothic A1"/>
                <a:ea typeface="Gothic A1"/>
                <a:cs typeface="Gothic A1"/>
                <a:sym typeface="Gothic A1"/>
              </a:rPr>
              <a:t>On average, consumers </a:t>
            </a:r>
            <a:endParaRPr sz="1800">
              <a:solidFill>
                <a:srgbClr val="F8F7F5"/>
              </a:solidFill>
              <a:latin typeface="Gothic A1"/>
              <a:ea typeface="Gothic A1"/>
              <a:cs typeface="Gothic A1"/>
              <a:sym typeface="Gothic A1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0CE01"/>
                </a:solidFill>
                <a:latin typeface="Gothic A1"/>
                <a:ea typeface="Gothic A1"/>
                <a:cs typeface="Gothic A1"/>
                <a:sym typeface="Gothic A1"/>
              </a:rPr>
              <a:t>order new or unique items </a:t>
            </a:r>
            <a:endParaRPr sz="1800" b="1">
              <a:solidFill>
                <a:srgbClr val="F0CE01"/>
              </a:solidFill>
              <a:latin typeface="Gothic A1"/>
              <a:ea typeface="Gothic A1"/>
              <a:cs typeface="Gothic A1"/>
              <a:sym typeface="Gothic A1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8F7F5"/>
                </a:solidFill>
                <a:latin typeface="Gothic A1"/>
                <a:ea typeface="Gothic A1"/>
                <a:cs typeface="Gothic A1"/>
                <a:sym typeface="Gothic A1"/>
              </a:rPr>
              <a:t>from restaurants</a:t>
            </a:r>
            <a:endParaRPr sz="1800"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ctr" rtl="0">
              <a:lnSpc>
                <a:spcPct val="1185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b="1">
                <a:solidFill>
                  <a:srgbClr val="F0CE01"/>
                </a:solidFill>
                <a:latin typeface="Gothic A1"/>
                <a:ea typeface="Gothic A1"/>
                <a:cs typeface="Gothic A1"/>
                <a:sym typeface="Gothic A1"/>
              </a:rPr>
              <a:t>more than 25%</a:t>
            </a:r>
            <a:endParaRPr sz="4100" b="1"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8F7F5"/>
                </a:solidFill>
                <a:latin typeface="Gothic A1"/>
                <a:ea typeface="Gothic A1"/>
                <a:cs typeface="Gothic A1"/>
                <a:sym typeface="Gothic A1"/>
              </a:rPr>
              <a:t>of the time**</a:t>
            </a:r>
            <a:endParaRPr sz="1800">
              <a:latin typeface="Gothic A1"/>
              <a:ea typeface="Gothic A1"/>
              <a:cs typeface="Gothic A1"/>
              <a:sym typeface="Gothic A1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33744">
            <a:off x="264551" y="0"/>
            <a:ext cx="2350601" cy="5143502"/>
          </a:xfrm>
          <a:prstGeom prst="rect">
            <a:avLst/>
          </a:prstGeom>
          <a:noFill/>
          <a:ln>
            <a:noFill/>
          </a:ln>
          <a:effectLst>
            <a:outerShdw blurRad="57150" dist="57150" dir="7500000" algn="bl" rotWithShape="0">
              <a:srgbClr val="111111">
                <a:alpha val="81000"/>
              </a:srgbClr>
            </a:outerShdw>
          </a:effectLst>
        </p:spPr>
      </p:pic>
      <p:sp>
        <p:nvSpPr>
          <p:cNvPr id="80" name="Google Shape;80;p17"/>
          <p:cNvSpPr txBox="1"/>
          <p:nvPr/>
        </p:nvSpPr>
        <p:spPr>
          <a:xfrm rot="-233554">
            <a:off x="520058" y="1414094"/>
            <a:ext cx="1820700" cy="203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0CE01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28%</a:t>
            </a:r>
            <a:endParaRPr sz="4100">
              <a:latin typeface="Gothic A1 ExtraBold"/>
              <a:ea typeface="Gothic A1 ExtraBold"/>
              <a:cs typeface="Gothic A1 ExtraBold"/>
              <a:sym typeface="Gothic A1 ExtraBold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7A4208"/>
                </a:solidFill>
                <a:latin typeface="Gothic A1"/>
                <a:ea typeface="Gothic A1"/>
                <a:cs typeface="Gothic A1"/>
                <a:sym typeface="Gothic A1"/>
              </a:rPr>
              <a:t>of consumers are more</a:t>
            </a:r>
            <a:r>
              <a:rPr lang="en" sz="1800">
                <a:solidFill>
                  <a:srgbClr val="F8F7F5"/>
                </a:solidFill>
                <a:latin typeface="Gothic A1"/>
                <a:ea typeface="Gothic A1"/>
                <a:cs typeface="Gothic A1"/>
                <a:sym typeface="Gothic A1"/>
              </a:rPr>
              <a:t> </a:t>
            </a:r>
            <a:r>
              <a:rPr lang="en" sz="1800">
                <a:solidFill>
                  <a:srgbClr val="F0CE01"/>
                </a:solidFill>
                <a:latin typeface="Gothic A1"/>
                <a:ea typeface="Gothic A1"/>
                <a:cs typeface="Gothic A1"/>
                <a:sym typeface="Gothic A1"/>
              </a:rPr>
              <a:t>open to experimentation </a:t>
            </a:r>
            <a:r>
              <a:rPr lang="en" sz="1800">
                <a:solidFill>
                  <a:srgbClr val="7A4208"/>
                </a:solidFill>
                <a:latin typeface="Gothic A1"/>
                <a:ea typeface="Gothic A1"/>
                <a:cs typeface="Gothic A1"/>
                <a:sym typeface="Gothic A1"/>
              </a:rPr>
              <a:t>than two </a:t>
            </a:r>
            <a:br>
              <a:rPr lang="en" sz="1800">
                <a:solidFill>
                  <a:srgbClr val="7A4208"/>
                </a:solidFill>
                <a:latin typeface="Gothic A1"/>
                <a:ea typeface="Gothic A1"/>
                <a:cs typeface="Gothic A1"/>
                <a:sym typeface="Gothic A1"/>
              </a:rPr>
            </a:br>
            <a:r>
              <a:rPr lang="en" sz="1800">
                <a:solidFill>
                  <a:srgbClr val="7A4208"/>
                </a:solidFill>
                <a:latin typeface="Gothic A1"/>
                <a:ea typeface="Gothic A1"/>
                <a:cs typeface="Gothic A1"/>
                <a:sym typeface="Gothic A1"/>
              </a:rPr>
              <a:t>years ago*</a:t>
            </a:r>
            <a:endParaRPr sz="1800">
              <a:solidFill>
                <a:srgbClr val="7A4208"/>
              </a:solidFill>
              <a:latin typeface="Gothic A1"/>
              <a:ea typeface="Gothic A1"/>
              <a:cs typeface="Gothic A1"/>
              <a:sym typeface="Gothic A1"/>
            </a:endParaRPr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300" y="49425"/>
            <a:ext cx="1372450" cy="1372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2" name="Google Shape;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9300" y="4015500"/>
            <a:ext cx="990325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157425" y="-2065012"/>
            <a:ext cx="5211125" cy="927352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5"/>
          <p:cNvSpPr txBox="1"/>
          <p:nvPr/>
        </p:nvSpPr>
        <p:spPr>
          <a:xfrm>
            <a:off x="1676975" y="3034275"/>
            <a:ext cx="6291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6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2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Thank you!</a:t>
            </a:r>
            <a:endParaRPr sz="6200">
              <a:latin typeface="Gothic A1"/>
              <a:ea typeface="Gothic A1"/>
              <a:cs typeface="Gothic A1"/>
              <a:sym typeface="Gothic A1"/>
            </a:endParaRPr>
          </a:p>
        </p:txBody>
      </p:sp>
      <p:pic>
        <p:nvPicPr>
          <p:cNvPr id="386" name="Google Shape;38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99" y="-469150"/>
            <a:ext cx="7463450" cy="40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5"/>
          <p:cNvSpPr txBox="1"/>
          <p:nvPr/>
        </p:nvSpPr>
        <p:spPr>
          <a:xfrm>
            <a:off x="1061825" y="4481350"/>
            <a:ext cx="6401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For heating instructions, ingredients &amp; nutritionals for our Manifesto</a:t>
            </a:r>
            <a:r>
              <a:rPr lang="en" sz="1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®</a:t>
            </a:r>
            <a:r>
              <a:rPr lang="en" sz="13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Savory XANGOS</a:t>
            </a:r>
            <a:r>
              <a:rPr lang="en" sz="5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™ </a:t>
            </a:r>
            <a:r>
              <a:rPr lang="en" sz="13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visit sweetstreet.com or scan or </a:t>
            </a:r>
            <a:r>
              <a:rPr lang="en" sz="1300" u="sng">
                <a:solidFill>
                  <a:schemeClr val="hlink"/>
                </a:solidFill>
                <a:latin typeface="Shadows Into Light"/>
                <a:ea typeface="Shadows Into Light"/>
                <a:cs typeface="Shadows Into Light"/>
                <a:sym typeface="Shadows Into Light"/>
                <a:hlinkClick r:id="rId5"/>
              </a:rPr>
              <a:t>click here.</a:t>
            </a:r>
            <a:endParaRPr sz="13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88" name="Google Shape;38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78258">
            <a:off x="7358437" y="4415500"/>
            <a:ext cx="86677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5">
            <a:hlinkClick r:id="rId5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84027" y="4052997"/>
            <a:ext cx="804276" cy="102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9261" y="0"/>
            <a:ext cx="438473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/>
          <p:nvPr/>
        </p:nvSpPr>
        <p:spPr>
          <a:xfrm>
            <a:off x="8711946" y="5001021"/>
            <a:ext cx="84773" cy="8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12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8A7055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sz="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8"/>
          <p:cNvSpPr/>
          <p:nvPr/>
        </p:nvSpPr>
        <p:spPr>
          <a:xfrm>
            <a:off x="4750308" y="3437000"/>
            <a:ext cx="4391501" cy="1706880"/>
          </a:xfrm>
          <a:custGeom>
            <a:avLst/>
            <a:gdLst/>
            <a:ahLst/>
            <a:cxnLst/>
            <a:rect l="l" t="t" r="r" b="b"/>
            <a:pathLst>
              <a:path w="5855334" h="2275840" extrusionOk="0">
                <a:moveTo>
                  <a:pt x="5855208" y="0"/>
                </a:moveTo>
                <a:lnTo>
                  <a:pt x="0" y="0"/>
                </a:lnTo>
                <a:lnTo>
                  <a:pt x="0" y="2275332"/>
                </a:lnTo>
                <a:lnTo>
                  <a:pt x="5855208" y="2275332"/>
                </a:lnTo>
                <a:lnTo>
                  <a:pt x="5855208" y="0"/>
                </a:lnTo>
                <a:close/>
              </a:path>
            </a:pathLst>
          </a:custGeom>
          <a:solidFill>
            <a:srgbClr val="F0CE01">
              <a:alpha val="9048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0" name="Google Shape;90;p18"/>
          <p:cNvSpPr txBox="1"/>
          <p:nvPr/>
        </p:nvSpPr>
        <p:spPr>
          <a:xfrm>
            <a:off x="4914150" y="3507025"/>
            <a:ext cx="3998700" cy="14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>
                <a:solidFill>
                  <a:srgbClr val="F8F7F5"/>
                </a:solidFill>
                <a:latin typeface="Gothic A1"/>
                <a:ea typeface="Gothic A1"/>
                <a:cs typeface="Gothic A1"/>
                <a:sym typeface="Gothic A1"/>
              </a:rPr>
              <a:t>36%</a:t>
            </a:r>
            <a:endParaRPr sz="4300" b="1">
              <a:latin typeface="Gothic A1"/>
              <a:ea typeface="Gothic A1"/>
              <a:cs typeface="Gothic A1"/>
              <a:sym typeface="Gothic A1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8F7F5"/>
                </a:solidFill>
                <a:latin typeface="Gothic A1"/>
                <a:ea typeface="Gothic A1"/>
                <a:cs typeface="Gothic A1"/>
                <a:sym typeface="Gothic A1"/>
              </a:rPr>
              <a:t>of consumers are more likely to try a new or unique flavor if it is showcased in a traditional or familiar way*</a:t>
            </a:r>
            <a:endParaRPr sz="1700" b="1">
              <a:latin typeface="Gothic A1"/>
              <a:ea typeface="Gothic A1"/>
              <a:cs typeface="Gothic A1"/>
              <a:sym typeface="Gothic A1"/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346405" y="3330512"/>
            <a:ext cx="38676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424242"/>
                </a:solidFill>
                <a:latin typeface="Gothic A1"/>
                <a:ea typeface="Gothic A1"/>
                <a:cs typeface="Gothic A1"/>
                <a:sym typeface="Gothic A1"/>
              </a:rPr>
              <a:t>Furikake Fries</a:t>
            </a:r>
            <a:r>
              <a:rPr lang="en" sz="1400">
                <a:solidFill>
                  <a:srgbClr val="424242"/>
                </a:solidFill>
                <a:latin typeface="Gothic A1"/>
                <a:ea typeface="Gothic A1"/>
                <a:cs typeface="Gothic A1"/>
                <a:sym typeface="Gothic A1"/>
              </a:rPr>
              <a:t>—with Sriracha ketchup (Anthem in Austin, Texas)</a:t>
            </a:r>
            <a:endParaRPr sz="1400">
              <a:latin typeface="Gothic A1"/>
              <a:ea typeface="Gothic A1"/>
              <a:cs typeface="Gothic A1"/>
              <a:sym typeface="Gothic A1"/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53948" y="295179"/>
            <a:ext cx="3295200" cy="1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0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0">
                <a:solidFill>
                  <a:srgbClr val="7A4208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New Flavors With Classic Dishes</a:t>
            </a:r>
            <a:endParaRPr sz="3300" b="0">
              <a:solidFill>
                <a:srgbClr val="7A4208"/>
              </a:solidFill>
              <a:latin typeface="Gothic A1 ExtraBold"/>
              <a:ea typeface="Gothic A1 ExtraBold"/>
              <a:cs typeface="Gothic A1 ExtraBold"/>
              <a:sym typeface="Gothic A1 ExtraBold"/>
            </a:endParaRPr>
          </a:p>
        </p:txBody>
      </p:sp>
      <p:sp>
        <p:nvSpPr>
          <p:cNvPr id="93" name="Google Shape;93;p18"/>
          <p:cNvSpPr/>
          <p:nvPr/>
        </p:nvSpPr>
        <p:spPr>
          <a:xfrm>
            <a:off x="2147696" y="1577340"/>
            <a:ext cx="3525203" cy="554355"/>
          </a:xfrm>
          <a:custGeom>
            <a:avLst/>
            <a:gdLst/>
            <a:ahLst/>
            <a:cxnLst/>
            <a:rect l="l" t="t" r="r" b="b"/>
            <a:pathLst>
              <a:path w="4700270" h="739139" extrusionOk="0">
                <a:moveTo>
                  <a:pt x="4381754" y="0"/>
                </a:moveTo>
                <a:lnTo>
                  <a:pt x="0" y="0"/>
                </a:lnTo>
                <a:lnTo>
                  <a:pt x="0" y="739139"/>
                </a:lnTo>
                <a:lnTo>
                  <a:pt x="4381754" y="739139"/>
                </a:lnTo>
                <a:lnTo>
                  <a:pt x="4700015" y="369569"/>
                </a:lnTo>
                <a:lnTo>
                  <a:pt x="4381754" y="0"/>
                </a:lnTo>
                <a:close/>
              </a:path>
            </a:pathLst>
          </a:custGeom>
          <a:solidFill>
            <a:srgbClr val="4B2703">
              <a:alpha val="7381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4" name="Google Shape;94;p18"/>
          <p:cNvSpPr txBox="1"/>
          <p:nvPr/>
        </p:nvSpPr>
        <p:spPr>
          <a:xfrm>
            <a:off x="346405" y="1635251"/>
            <a:ext cx="4935300" cy="15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1866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8F7F5"/>
                </a:solidFill>
                <a:latin typeface="Gothic A1"/>
                <a:ea typeface="Gothic A1"/>
                <a:cs typeface="Gothic A1"/>
                <a:sym typeface="Gothic A1"/>
              </a:rPr>
              <a:t>Za’atar Spiced Fries—with harissa aioli</a:t>
            </a:r>
            <a:r>
              <a:rPr lang="en">
                <a:latin typeface="Gothic A1"/>
                <a:ea typeface="Gothic A1"/>
                <a:cs typeface="Gothic A1"/>
                <a:sym typeface="Gothic A1"/>
              </a:rPr>
              <a:t> </a:t>
            </a:r>
            <a:r>
              <a:rPr lang="en" sz="1400">
                <a:solidFill>
                  <a:srgbClr val="F8F7F5"/>
                </a:solidFill>
                <a:latin typeface="Gothic A1"/>
                <a:ea typeface="Gothic A1"/>
                <a:cs typeface="Gothic A1"/>
                <a:sym typeface="Gothic A1"/>
              </a:rPr>
              <a:t>(Ash’Kara in Denver)</a:t>
            </a:r>
            <a:endParaRPr sz="1400"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Gothic A1"/>
              <a:ea typeface="Gothic A1"/>
              <a:cs typeface="Gothic A1"/>
              <a:sym typeface="Gothic A1"/>
            </a:endParaRPr>
          </a:p>
          <a:p>
            <a:pPr marL="12700" marR="939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424242"/>
                </a:solidFill>
                <a:latin typeface="Gothic A1"/>
                <a:ea typeface="Gothic A1"/>
                <a:cs typeface="Gothic A1"/>
                <a:sym typeface="Gothic A1"/>
              </a:rPr>
              <a:t>Dank Fries</a:t>
            </a:r>
            <a:r>
              <a:rPr lang="en" sz="1400">
                <a:solidFill>
                  <a:srgbClr val="424242"/>
                </a:solidFill>
                <a:latin typeface="Gothic A1"/>
                <a:ea typeface="Gothic A1"/>
                <a:cs typeface="Gothic A1"/>
                <a:sym typeface="Gothic A1"/>
              </a:rPr>
              <a:t>—Rare Tea Cellar furikake, smoked trout roe, soy sauce pearls and gochujang mayo on top of hand-cut fries (Pizza Fried Chicken Ice Cream in Chicago)</a:t>
            </a:r>
            <a:endParaRPr sz="1400">
              <a:latin typeface="Gothic A1"/>
              <a:ea typeface="Gothic A1"/>
              <a:cs typeface="Gothic A1"/>
              <a:sym typeface="Gothic A1"/>
            </a:endParaRPr>
          </a:p>
        </p:txBody>
      </p:sp>
      <p:sp>
        <p:nvSpPr>
          <p:cNvPr id="95" name="Google Shape;95;p18"/>
          <p:cNvSpPr txBox="1">
            <a:spLocks noGrp="1"/>
          </p:cNvSpPr>
          <p:nvPr>
            <p:ph type="ftr" idx="11"/>
          </p:nvPr>
        </p:nvSpPr>
        <p:spPr>
          <a:xfrm>
            <a:off x="347104" y="4980925"/>
            <a:ext cx="1386600" cy="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© 2022 Technomic, Inc.</a:t>
            </a:r>
            <a:endParaRPr/>
          </a:p>
        </p:txBody>
      </p:sp>
      <p:sp>
        <p:nvSpPr>
          <p:cNvPr id="96" name="Google Shape;96;p18"/>
          <p:cNvSpPr txBox="1"/>
          <p:nvPr/>
        </p:nvSpPr>
        <p:spPr>
          <a:xfrm>
            <a:off x="333375" y="4506467"/>
            <a:ext cx="1978819" cy="293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*Base: Approx. 800 consumers</a:t>
            </a: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25400" marR="0" lvl="0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*Source: Technomic 2021 Flavor Consumer Trend Report Image Source: </a:t>
            </a:r>
            <a:r>
              <a:rPr lang="en" sz="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Ash’Kara Facebook</a:t>
            </a:r>
            <a:endParaRPr sz="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9499" y="4129096"/>
            <a:ext cx="982500" cy="957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l="3078" t="16740" r="3340" b="16747"/>
          <a:stretch/>
        </p:blipFill>
        <p:spPr>
          <a:xfrm>
            <a:off x="0" y="-40600"/>
            <a:ext cx="9144003" cy="518410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2697925" y="238275"/>
            <a:ext cx="3770700" cy="1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000" rIns="0" bIns="0" anchor="t" anchorCtr="0">
            <a:spAutoFit/>
          </a:bodyPr>
          <a:lstStyle/>
          <a:p>
            <a:pPr marL="127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4B2703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Global Spotlight of the Year</a:t>
            </a:r>
            <a:endParaRPr sz="3500">
              <a:solidFill>
                <a:srgbClr val="4B2703"/>
              </a:solidFill>
              <a:latin typeface="Gothic A1 ExtraBold"/>
              <a:ea typeface="Gothic A1 ExtraBold"/>
              <a:cs typeface="Gothic A1 ExtraBold"/>
              <a:sym typeface="Gothic A1 ExtraBold"/>
            </a:endParaRPr>
          </a:p>
          <a:p>
            <a:pPr marL="12700" marR="431800" lvl="0" indent="0" algn="ctr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24242"/>
                </a:solidFill>
                <a:latin typeface="Gothic A1"/>
                <a:ea typeface="Gothic A1"/>
                <a:cs typeface="Gothic A1"/>
                <a:sym typeface="Gothic A1"/>
              </a:rPr>
              <a:t>Base: 869 consumers who ever order global foods Source: Technomic 2022 Global Food &amp; Beverage Consumer Trend Report</a:t>
            </a:r>
            <a:endParaRPr sz="700">
              <a:latin typeface="Gothic A1"/>
              <a:ea typeface="Gothic A1"/>
              <a:cs typeface="Gothic A1"/>
              <a:sym typeface="Gothic A1"/>
            </a:endParaRPr>
          </a:p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24242"/>
                </a:solidFill>
                <a:latin typeface="Gothic A1"/>
                <a:ea typeface="Gothic A1"/>
                <a:cs typeface="Gothic A1"/>
                <a:sym typeface="Gothic A1"/>
              </a:rPr>
              <a:t>Image Source: Shutterstock</a:t>
            </a:r>
            <a:endParaRPr sz="700">
              <a:latin typeface="Gothic A1"/>
              <a:ea typeface="Gothic A1"/>
              <a:cs typeface="Gothic A1"/>
              <a:sym typeface="Gothic A1"/>
            </a:endParaRPr>
          </a:p>
        </p:txBody>
      </p:sp>
      <p:sp>
        <p:nvSpPr>
          <p:cNvPr id="104" name="Google Shape;104;p19"/>
          <p:cNvSpPr/>
          <p:nvPr/>
        </p:nvSpPr>
        <p:spPr>
          <a:xfrm>
            <a:off x="6892289" y="352043"/>
            <a:ext cx="1783080" cy="1783080"/>
          </a:xfrm>
          <a:custGeom>
            <a:avLst/>
            <a:gdLst/>
            <a:ahLst/>
            <a:cxnLst/>
            <a:rect l="l" t="t" r="r" b="b"/>
            <a:pathLst>
              <a:path w="2377440" h="2377440" extrusionOk="0">
                <a:moveTo>
                  <a:pt x="1188720" y="0"/>
                </a:moveTo>
                <a:lnTo>
                  <a:pt x="1140913" y="943"/>
                </a:lnTo>
                <a:lnTo>
                  <a:pt x="1093586" y="3752"/>
                </a:lnTo>
                <a:lnTo>
                  <a:pt x="1046773" y="8389"/>
                </a:lnTo>
                <a:lnTo>
                  <a:pt x="1000510" y="14819"/>
                </a:lnTo>
                <a:lnTo>
                  <a:pt x="954832" y="23007"/>
                </a:lnTo>
                <a:lnTo>
                  <a:pt x="909775" y="32917"/>
                </a:lnTo>
                <a:lnTo>
                  <a:pt x="865375" y="44514"/>
                </a:lnTo>
                <a:lnTo>
                  <a:pt x="821666" y="57761"/>
                </a:lnTo>
                <a:lnTo>
                  <a:pt x="778686" y="72625"/>
                </a:lnTo>
                <a:lnTo>
                  <a:pt x="736468" y="89068"/>
                </a:lnTo>
                <a:lnTo>
                  <a:pt x="695049" y="107056"/>
                </a:lnTo>
                <a:lnTo>
                  <a:pt x="654463" y="126553"/>
                </a:lnTo>
                <a:lnTo>
                  <a:pt x="614748" y="147524"/>
                </a:lnTo>
                <a:lnTo>
                  <a:pt x="575937" y="169933"/>
                </a:lnTo>
                <a:lnTo>
                  <a:pt x="538068" y="193744"/>
                </a:lnTo>
                <a:lnTo>
                  <a:pt x="501174" y="218922"/>
                </a:lnTo>
                <a:lnTo>
                  <a:pt x="465292" y="245431"/>
                </a:lnTo>
                <a:lnTo>
                  <a:pt x="430458" y="273236"/>
                </a:lnTo>
                <a:lnTo>
                  <a:pt x="396706" y="302302"/>
                </a:lnTo>
                <a:lnTo>
                  <a:pt x="364072" y="332592"/>
                </a:lnTo>
                <a:lnTo>
                  <a:pt x="332592" y="364072"/>
                </a:lnTo>
                <a:lnTo>
                  <a:pt x="302302" y="396706"/>
                </a:lnTo>
                <a:lnTo>
                  <a:pt x="273236" y="430458"/>
                </a:lnTo>
                <a:lnTo>
                  <a:pt x="245431" y="465292"/>
                </a:lnTo>
                <a:lnTo>
                  <a:pt x="218922" y="501174"/>
                </a:lnTo>
                <a:lnTo>
                  <a:pt x="193744" y="538068"/>
                </a:lnTo>
                <a:lnTo>
                  <a:pt x="169933" y="575937"/>
                </a:lnTo>
                <a:lnTo>
                  <a:pt x="147524" y="614748"/>
                </a:lnTo>
                <a:lnTo>
                  <a:pt x="126553" y="654463"/>
                </a:lnTo>
                <a:lnTo>
                  <a:pt x="107056" y="695049"/>
                </a:lnTo>
                <a:lnTo>
                  <a:pt x="89068" y="736468"/>
                </a:lnTo>
                <a:lnTo>
                  <a:pt x="72625" y="778686"/>
                </a:lnTo>
                <a:lnTo>
                  <a:pt x="57761" y="821666"/>
                </a:lnTo>
                <a:lnTo>
                  <a:pt x="44514" y="865375"/>
                </a:lnTo>
                <a:lnTo>
                  <a:pt x="32917" y="909775"/>
                </a:lnTo>
                <a:lnTo>
                  <a:pt x="23007" y="954832"/>
                </a:lnTo>
                <a:lnTo>
                  <a:pt x="14819" y="1000510"/>
                </a:lnTo>
                <a:lnTo>
                  <a:pt x="8389" y="1046773"/>
                </a:lnTo>
                <a:lnTo>
                  <a:pt x="3752" y="1093586"/>
                </a:lnTo>
                <a:lnTo>
                  <a:pt x="943" y="1140913"/>
                </a:lnTo>
                <a:lnTo>
                  <a:pt x="0" y="1188720"/>
                </a:lnTo>
                <a:lnTo>
                  <a:pt x="943" y="1236526"/>
                </a:lnTo>
                <a:lnTo>
                  <a:pt x="3752" y="1283853"/>
                </a:lnTo>
                <a:lnTo>
                  <a:pt x="8389" y="1330666"/>
                </a:lnTo>
                <a:lnTo>
                  <a:pt x="14819" y="1376929"/>
                </a:lnTo>
                <a:lnTo>
                  <a:pt x="23007" y="1422607"/>
                </a:lnTo>
                <a:lnTo>
                  <a:pt x="32917" y="1467664"/>
                </a:lnTo>
                <a:lnTo>
                  <a:pt x="44514" y="1512064"/>
                </a:lnTo>
                <a:lnTo>
                  <a:pt x="57761" y="1555773"/>
                </a:lnTo>
                <a:lnTo>
                  <a:pt x="72625" y="1598753"/>
                </a:lnTo>
                <a:lnTo>
                  <a:pt x="89068" y="1640971"/>
                </a:lnTo>
                <a:lnTo>
                  <a:pt x="107056" y="1682390"/>
                </a:lnTo>
                <a:lnTo>
                  <a:pt x="126553" y="1722976"/>
                </a:lnTo>
                <a:lnTo>
                  <a:pt x="147524" y="1762691"/>
                </a:lnTo>
                <a:lnTo>
                  <a:pt x="169933" y="1801502"/>
                </a:lnTo>
                <a:lnTo>
                  <a:pt x="193744" y="1839371"/>
                </a:lnTo>
                <a:lnTo>
                  <a:pt x="218922" y="1876265"/>
                </a:lnTo>
                <a:lnTo>
                  <a:pt x="245431" y="1912147"/>
                </a:lnTo>
                <a:lnTo>
                  <a:pt x="273236" y="1946981"/>
                </a:lnTo>
                <a:lnTo>
                  <a:pt x="302302" y="1980733"/>
                </a:lnTo>
                <a:lnTo>
                  <a:pt x="332592" y="2013367"/>
                </a:lnTo>
                <a:lnTo>
                  <a:pt x="364072" y="2044847"/>
                </a:lnTo>
                <a:lnTo>
                  <a:pt x="396706" y="2075137"/>
                </a:lnTo>
                <a:lnTo>
                  <a:pt x="430458" y="2104203"/>
                </a:lnTo>
                <a:lnTo>
                  <a:pt x="465292" y="2132008"/>
                </a:lnTo>
                <a:lnTo>
                  <a:pt x="501174" y="2158517"/>
                </a:lnTo>
                <a:lnTo>
                  <a:pt x="538068" y="2183695"/>
                </a:lnTo>
                <a:lnTo>
                  <a:pt x="575937" y="2207506"/>
                </a:lnTo>
                <a:lnTo>
                  <a:pt x="614748" y="2229915"/>
                </a:lnTo>
                <a:lnTo>
                  <a:pt x="654463" y="2250886"/>
                </a:lnTo>
                <a:lnTo>
                  <a:pt x="695049" y="2270383"/>
                </a:lnTo>
                <a:lnTo>
                  <a:pt x="736468" y="2288371"/>
                </a:lnTo>
                <a:lnTo>
                  <a:pt x="778686" y="2304814"/>
                </a:lnTo>
                <a:lnTo>
                  <a:pt x="821666" y="2319678"/>
                </a:lnTo>
                <a:lnTo>
                  <a:pt x="865375" y="2332925"/>
                </a:lnTo>
                <a:lnTo>
                  <a:pt x="909775" y="2344522"/>
                </a:lnTo>
                <a:lnTo>
                  <a:pt x="954832" y="2354432"/>
                </a:lnTo>
                <a:lnTo>
                  <a:pt x="1000510" y="2362620"/>
                </a:lnTo>
                <a:lnTo>
                  <a:pt x="1046773" y="2369050"/>
                </a:lnTo>
                <a:lnTo>
                  <a:pt x="1093586" y="2373687"/>
                </a:lnTo>
                <a:lnTo>
                  <a:pt x="1140913" y="2376496"/>
                </a:lnTo>
                <a:lnTo>
                  <a:pt x="1188720" y="2377440"/>
                </a:lnTo>
                <a:lnTo>
                  <a:pt x="1236526" y="2376496"/>
                </a:lnTo>
                <a:lnTo>
                  <a:pt x="1283853" y="2373687"/>
                </a:lnTo>
                <a:lnTo>
                  <a:pt x="1330666" y="2369050"/>
                </a:lnTo>
                <a:lnTo>
                  <a:pt x="1376929" y="2362620"/>
                </a:lnTo>
                <a:lnTo>
                  <a:pt x="1422607" y="2354432"/>
                </a:lnTo>
                <a:lnTo>
                  <a:pt x="1467664" y="2344522"/>
                </a:lnTo>
                <a:lnTo>
                  <a:pt x="1512064" y="2332925"/>
                </a:lnTo>
                <a:lnTo>
                  <a:pt x="1555773" y="2319678"/>
                </a:lnTo>
                <a:lnTo>
                  <a:pt x="1598753" y="2304814"/>
                </a:lnTo>
                <a:lnTo>
                  <a:pt x="1640971" y="2288371"/>
                </a:lnTo>
                <a:lnTo>
                  <a:pt x="1682390" y="2270383"/>
                </a:lnTo>
                <a:lnTo>
                  <a:pt x="1722976" y="2250886"/>
                </a:lnTo>
                <a:lnTo>
                  <a:pt x="1762691" y="2229915"/>
                </a:lnTo>
                <a:lnTo>
                  <a:pt x="1801502" y="2207506"/>
                </a:lnTo>
                <a:lnTo>
                  <a:pt x="1839371" y="2183695"/>
                </a:lnTo>
                <a:lnTo>
                  <a:pt x="1876265" y="2158517"/>
                </a:lnTo>
                <a:lnTo>
                  <a:pt x="1912147" y="2132008"/>
                </a:lnTo>
                <a:lnTo>
                  <a:pt x="1946981" y="2104203"/>
                </a:lnTo>
                <a:lnTo>
                  <a:pt x="1980733" y="2075137"/>
                </a:lnTo>
                <a:lnTo>
                  <a:pt x="2013367" y="2044847"/>
                </a:lnTo>
                <a:lnTo>
                  <a:pt x="2044847" y="2013367"/>
                </a:lnTo>
                <a:lnTo>
                  <a:pt x="2075137" y="1980733"/>
                </a:lnTo>
                <a:lnTo>
                  <a:pt x="2104203" y="1946981"/>
                </a:lnTo>
                <a:lnTo>
                  <a:pt x="2132008" y="1912147"/>
                </a:lnTo>
                <a:lnTo>
                  <a:pt x="2158517" y="1876265"/>
                </a:lnTo>
                <a:lnTo>
                  <a:pt x="2183695" y="1839371"/>
                </a:lnTo>
                <a:lnTo>
                  <a:pt x="2207506" y="1801502"/>
                </a:lnTo>
                <a:lnTo>
                  <a:pt x="2229915" y="1762691"/>
                </a:lnTo>
                <a:lnTo>
                  <a:pt x="2250886" y="1722976"/>
                </a:lnTo>
                <a:lnTo>
                  <a:pt x="2270383" y="1682390"/>
                </a:lnTo>
                <a:lnTo>
                  <a:pt x="2288371" y="1640971"/>
                </a:lnTo>
                <a:lnTo>
                  <a:pt x="2304814" y="1598753"/>
                </a:lnTo>
                <a:lnTo>
                  <a:pt x="2319678" y="1555773"/>
                </a:lnTo>
                <a:lnTo>
                  <a:pt x="2332925" y="1512064"/>
                </a:lnTo>
                <a:lnTo>
                  <a:pt x="2344522" y="1467664"/>
                </a:lnTo>
                <a:lnTo>
                  <a:pt x="2354432" y="1422607"/>
                </a:lnTo>
                <a:lnTo>
                  <a:pt x="2362620" y="1376929"/>
                </a:lnTo>
                <a:lnTo>
                  <a:pt x="2369050" y="1330666"/>
                </a:lnTo>
                <a:lnTo>
                  <a:pt x="2373687" y="1283853"/>
                </a:lnTo>
                <a:lnTo>
                  <a:pt x="2376496" y="1236526"/>
                </a:lnTo>
                <a:lnTo>
                  <a:pt x="2377439" y="1188720"/>
                </a:lnTo>
                <a:lnTo>
                  <a:pt x="2376496" y="1140913"/>
                </a:lnTo>
                <a:lnTo>
                  <a:pt x="2373687" y="1093586"/>
                </a:lnTo>
                <a:lnTo>
                  <a:pt x="2369050" y="1046773"/>
                </a:lnTo>
                <a:lnTo>
                  <a:pt x="2362620" y="1000510"/>
                </a:lnTo>
                <a:lnTo>
                  <a:pt x="2354432" y="954832"/>
                </a:lnTo>
                <a:lnTo>
                  <a:pt x="2344522" y="909775"/>
                </a:lnTo>
                <a:lnTo>
                  <a:pt x="2332925" y="865375"/>
                </a:lnTo>
                <a:lnTo>
                  <a:pt x="2319678" y="821666"/>
                </a:lnTo>
                <a:lnTo>
                  <a:pt x="2304814" y="778686"/>
                </a:lnTo>
                <a:lnTo>
                  <a:pt x="2288371" y="736468"/>
                </a:lnTo>
                <a:lnTo>
                  <a:pt x="2270383" y="695049"/>
                </a:lnTo>
                <a:lnTo>
                  <a:pt x="2250886" y="654463"/>
                </a:lnTo>
                <a:lnTo>
                  <a:pt x="2229915" y="614748"/>
                </a:lnTo>
                <a:lnTo>
                  <a:pt x="2207506" y="575937"/>
                </a:lnTo>
                <a:lnTo>
                  <a:pt x="2183695" y="538068"/>
                </a:lnTo>
                <a:lnTo>
                  <a:pt x="2158517" y="501174"/>
                </a:lnTo>
                <a:lnTo>
                  <a:pt x="2132008" y="465292"/>
                </a:lnTo>
                <a:lnTo>
                  <a:pt x="2104203" y="430458"/>
                </a:lnTo>
                <a:lnTo>
                  <a:pt x="2075137" y="396706"/>
                </a:lnTo>
                <a:lnTo>
                  <a:pt x="2044847" y="364072"/>
                </a:lnTo>
                <a:lnTo>
                  <a:pt x="2013367" y="332592"/>
                </a:lnTo>
                <a:lnTo>
                  <a:pt x="1980733" y="302302"/>
                </a:lnTo>
                <a:lnTo>
                  <a:pt x="1946981" y="273236"/>
                </a:lnTo>
                <a:lnTo>
                  <a:pt x="1912147" y="245431"/>
                </a:lnTo>
                <a:lnTo>
                  <a:pt x="1876265" y="218922"/>
                </a:lnTo>
                <a:lnTo>
                  <a:pt x="1839371" y="193744"/>
                </a:lnTo>
                <a:lnTo>
                  <a:pt x="1801502" y="169933"/>
                </a:lnTo>
                <a:lnTo>
                  <a:pt x="1762691" y="147524"/>
                </a:lnTo>
                <a:lnTo>
                  <a:pt x="1722976" y="126553"/>
                </a:lnTo>
                <a:lnTo>
                  <a:pt x="1682390" y="107056"/>
                </a:lnTo>
                <a:lnTo>
                  <a:pt x="1640971" y="89068"/>
                </a:lnTo>
                <a:lnTo>
                  <a:pt x="1598753" y="72625"/>
                </a:lnTo>
                <a:lnTo>
                  <a:pt x="1555773" y="57761"/>
                </a:lnTo>
                <a:lnTo>
                  <a:pt x="1512064" y="44514"/>
                </a:lnTo>
                <a:lnTo>
                  <a:pt x="1467664" y="32917"/>
                </a:lnTo>
                <a:lnTo>
                  <a:pt x="1422607" y="23007"/>
                </a:lnTo>
                <a:lnTo>
                  <a:pt x="1376929" y="14819"/>
                </a:lnTo>
                <a:lnTo>
                  <a:pt x="1330666" y="8389"/>
                </a:lnTo>
                <a:lnTo>
                  <a:pt x="1283853" y="3752"/>
                </a:lnTo>
                <a:lnTo>
                  <a:pt x="1236526" y="943"/>
                </a:lnTo>
                <a:lnTo>
                  <a:pt x="1188720" y="0"/>
                </a:lnTo>
                <a:close/>
              </a:path>
            </a:pathLst>
          </a:custGeom>
          <a:solidFill>
            <a:srgbClr val="F0CE0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7037738" y="446225"/>
            <a:ext cx="1492200" cy="1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>
                <a:solidFill>
                  <a:srgbClr val="4B2703"/>
                </a:solidFill>
                <a:latin typeface="Gothic A1 ExtraBold"/>
                <a:ea typeface="Gothic A1 ExtraBold"/>
                <a:cs typeface="Gothic A1 ExtraBold"/>
                <a:sym typeface="Gothic A1 ExtraBold"/>
              </a:rPr>
              <a:t>27%</a:t>
            </a:r>
            <a:endParaRPr sz="2700" b="0">
              <a:solidFill>
                <a:srgbClr val="4B2703"/>
              </a:solidFill>
              <a:latin typeface="Gothic A1 ExtraBold"/>
              <a:ea typeface="Gothic A1 ExtraBold"/>
              <a:cs typeface="Gothic A1 ExtraBold"/>
              <a:sym typeface="Gothic A1 ExtraBold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rgbClr val="4B2703"/>
                </a:solidFill>
                <a:latin typeface="Gothic A1"/>
                <a:ea typeface="Gothic A1"/>
                <a:cs typeface="Gothic A1"/>
                <a:sym typeface="Gothic A1"/>
              </a:rPr>
              <a:t>of consumers are eating more unique type of global foods and beverages now that they did two years ago</a:t>
            </a:r>
            <a:endParaRPr sz="1200" b="0">
              <a:solidFill>
                <a:srgbClr val="4B2703"/>
              </a:solidFill>
              <a:latin typeface="Gothic A1"/>
              <a:ea typeface="Gothic A1"/>
              <a:cs typeface="Gothic A1"/>
              <a:sym typeface="Gothic A1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6086125" y="2793525"/>
            <a:ext cx="10722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7A4208"/>
                </a:solidFill>
                <a:latin typeface="Gothic A1"/>
                <a:ea typeface="Gothic A1"/>
                <a:cs typeface="Gothic A1"/>
                <a:sym typeface="Gothic A1"/>
              </a:rPr>
              <a:t>Mesoamerica</a:t>
            </a:r>
            <a:endParaRPr sz="1200">
              <a:solidFill>
                <a:srgbClr val="7A4208"/>
              </a:solidFill>
              <a:latin typeface="Gothic A1"/>
              <a:ea typeface="Gothic A1"/>
              <a:cs typeface="Gothic A1"/>
              <a:sym typeface="Gothic A1"/>
            </a:endParaRPr>
          </a:p>
        </p:txBody>
      </p:sp>
      <p:sp>
        <p:nvSpPr>
          <p:cNvPr id="107" name="Google Shape;107;p19"/>
          <p:cNvSpPr/>
          <p:nvPr/>
        </p:nvSpPr>
        <p:spPr>
          <a:xfrm>
            <a:off x="7199755" y="2523168"/>
            <a:ext cx="1072039" cy="891064"/>
          </a:xfrm>
          <a:custGeom>
            <a:avLst/>
            <a:gdLst/>
            <a:ahLst/>
            <a:cxnLst/>
            <a:rect l="l" t="t" r="r" b="b"/>
            <a:pathLst>
              <a:path w="1429385" h="1188085" extrusionOk="0">
                <a:moveTo>
                  <a:pt x="856014" y="0"/>
                </a:moveTo>
                <a:lnTo>
                  <a:pt x="810330" y="137"/>
                </a:lnTo>
                <a:lnTo>
                  <a:pt x="764688" y="3782"/>
                </a:lnTo>
                <a:lnTo>
                  <a:pt x="719303" y="10961"/>
                </a:lnTo>
                <a:lnTo>
                  <a:pt x="674391" y="21696"/>
                </a:lnTo>
                <a:lnTo>
                  <a:pt x="630166" y="36013"/>
                </a:lnTo>
                <a:lnTo>
                  <a:pt x="586844" y="53934"/>
                </a:lnTo>
                <a:lnTo>
                  <a:pt x="544638" y="75484"/>
                </a:lnTo>
                <a:lnTo>
                  <a:pt x="503765" y="100688"/>
                </a:lnTo>
                <a:lnTo>
                  <a:pt x="464439" y="129569"/>
                </a:lnTo>
                <a:lnTo>
                  <a:pt x="0" y="500409"/>
                </a:lnTo>
                <a:lnTo>
                  <a:pt x="370840" y="964848"/>
                </a:lnTo>
                <a:lnTo>
                  <a:pt x="402800" y="1001715"/>
                </a:lnTo>
                <a:lnTo>
                  <a:pt x="437083" y="1035339"/>
                </a:lnTo>
                <a:lnTo>
                  <a:pt x="473473" y="1065695"/>
                </a:lnTo>
                <a:lnTo>
                  <a:pt x="511756" y="1092759"/>
                </a:lnTo>
                <a:lnTo>
                  <a:pt x="551715" y="1116508"/>
                </a:lnTo>
                <a:lnTo>
                  <a:pt x="593137" y="1136916"/>
                </a:lnTo>
                <a:lnTo>
                  <a:pt x="635806" y="1153961"/>
                </a:lnTo>
                <a:lnTo>
                  <a:pt x="679506" y="1167617"/>
                </a:lnTo>
                <a:lnTo>
                  <a:pt x="724024" y="1177861"/>
                </a:lnTo>
                <a:lnTo>
                  <a:pt x="769143" y="1184669"/>
                </a:lnTo>
                <a:lnTo>
                  <a:pt x="814649" y="1188016"/>
                </a:lnTo>
                <a:lnTo>
                  <a:pt x="860327" y="1187879"/>
                </a:lnTo>
                <a:lnTo>
                  <a:pt x="905961" y="1184233"/>
                </a:lnTo>
                <a:lnTo>
                  <a:pt x="951337" y="1177055"/>
                </a:lnTo>
                <a:lnTo>
                  <a:pt x="996239" y="1166320"/>
                </a:lnTo>
                <a:lnTo>
                  <a:pt x="1040453" y="1152003"/>
                </a:lnTo>
                <a:lnTo>
                  <a:pt x="1083762" y="1134082"/>
                </a:lnTo>
                <a:lnTo>
                  <a:pt x="1125953" y="1112532"/>
                </a:lnTo>
                <a:lnTo>
                  <a:pt x="1166810" y="1087328"/>
                </a:lnTo>
                <a:lnTo>
                  <a:pt x="1206119" y="1058447"/>
                </a:lnTo>
                <a:lnTo>
                  <a:pt x="1242986" y="1026505"/>
                </a:lnTo>
                <a:lnTo>
                  <a:pt x="1276610" y="992238"/>
                </a:lnTo>
                <a:lnTo>
                  <a:pt x="1306966" y="955862"/>
                </a:lnTo>
                <a:lnTo>
                  <a:pt x="1334031" y="917592"/>
                </a:lnTo>
                <a:lnTo>
                  <a:pt x="1357780" y="877643"/>
                </a:lnTo>
                <a:lnTo>
                  <a:pt x="1378190" y="836229"/>
                </a:lnTo>
                <a:lnTo>
                  <a:pt x="1395237" y="793567"/>
                </a:lnTo>
                <a:lnTo>
                  <a:pt x="1408896" y="749872"/>
                </a:lnTo>
                <a:lnTo>
                  <a:pt x="1419143" y="705357"/>
                </a:lnTo>
                <a:lnTo>
                  <a:pt x="1425955" y="660238"/>
                </a:lnTo>
                <a:lnTo>
                  <a:pt x="1429308" y="614731"/>
                </a:lnTo>
                <a:lnTo>
                  <a:pt x="1429177" y="569051"/>
                </a:lnTo>
                <a:lnTo>
                  <a:pt x="1425539" y="523412"/>
                </a:lnTo>
                <a:lnTo>
                  <a:pt x="1418369" y="478030"/>
                </a:lnTo>
                <a:lnTo>
                  <a:pt x="1407644" y="433119"/>
                </a:lnTo>
                <a:lnTo>
                  <a:pt x="1393339" y="388895"/>
                </a:lnTo>
                <a:lnTo>
                  <a:pt x="1375431" y="345573"/>
                </a:lnTo>
                <a:lnTo>
                  <a:pt x="1353895" y="303367"/>
                </a:lnTo>
                <a:lnTo>
                  <a:pt x="1328707" y="262494"/>
                </a:lnTo>
                <a:lnTo>
                  <a:pt x="1299845" y="223168"/>
                </a:lnTo>
                <a:lnTo>
                  <a:pt x="1267884" y="186301"/>
                </a:lnTo>
                <a:lnTo>
                  <a:pt x="1233601" y="152677"/>
                </a:lnTo>
                <a:lnTo>
                  <a:pt x="1197210" y="122321"/>
                </a:lnTo>
                <a:lnTo>
                  <a:pt x="1158927" y="95257"/>
                </a:lnTo>
                <a:lnTo>
                  <a:pt x="1118967" y="71508"/>
                </a:lnTo>
                <a:lnTo>
                  <a:pt x="1077544" y="51100"/>
                </a:lnTo>
                <a:lnTo>
                  <a:pt x="1034873" y="34055"/>
                </a:lnTo>
                <a:lnTo>
                  <a:pt x="991169" y="20399"/>
                </a:lnTo>
                <a:lnTo>
                  <a:pt x="946648" y="10155"/>
                </a:lnTo>
                <a:lnTo>
                  <a:pt x="901525" y="3347"/>
                </a:lnTo>
                <a:lnTo>
                  <a:pt x="856014" y="0"/>
                </a:lnTo>
                <a:close/>
              </a:path>
            </a:pathLst>
          </a:custGeom>
          <a:solidFill>
            <a:srgbClr val="F0CE01">
              <a:alpha val="9048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0CE01"/>
              </a:solidFill>
            </a:endParaRPr>
          </a:p>
        </p:txBody>
      </p:sp>
      <p:sp>
        <p:nvSpPr>
          <p:cNvPr id="108" name="Google Shape;108;p19"/>
          <p:cNvSpPr/>
          <p:nvPr/>
        </p:nvSpPr>
        <p:spPr>
          <a:xfrm>
            <a:off x="7380727" y="2523168"/>
            <a:ext cx="891064" cy="891064"/>
          </a:xfrm>
          <a:custGeom>
            <a:avLst/>
            <a:gdLst/>
            <a:ahLst/>
            <a:cxnLst/>
            <a:rect l="l" t="t" r="r" b="b"/>
            <a:pathLst>
              <a:path w="1188085" h="1188085" extrusionOk="0">
                <a:moveTo>
                  <a:pt x="614701" y="0"/>
                </a:moveTo>
                <a:lnTo>
                  <a:pt x="569017" y="137"/>
                </a:lnTo>
                <a:lnTo>
                  <a:pt x="523375" y="3782"/>
                </a:lnTo>
                <a:lnTo>
                  <a:pt x="477991" y="10961"/>
                </a:lnTo>
                <a:lnTo>
                  <a:pt x="433078" y="21696"/>
                </a:lnTo>
                <a:lnTo>
                  <a:pt x="388853" y="36013"/>
                </a:lnTo>
                <a:lnTo>
                  <a:pt x="345531" y="53934"/>
                </a:lnTo>
                <a:lnTo>
                  <a:pt x="303325" y="75484"/>
                </a:lnTo>
                <a:lnTo>
                  <a:pt x="262452" y="100688"/>
                </a:lnTo>
                <a:lnTo>
                  <a:pt x="223126" y="129569"/>
                </a:lnTo>
                <a:lnTo>
                  <a:pt x="186275" y="161511"/>
                </a:lnTo>
                <a:lnTo>
                  <a:pt x="152665" y="195778"/>
                </a:lnTo>
                <a:lnTo>
                  <a:pt x="122320" y="232154"/>
                </a:lnTo>
                <a:lnTo>
                  <a:pt x="95263" y="270424"/>
                </a:lnTo>
                <a:lnTo>
                  <a:pt x="71519" y="310373"/>
                </a:lnTo>
                <a:lnTo>
                  <a:pt x="51113" y="351786"/>
                </a:lnTo>
                <a:lnTo>
                  <a:pt x="34069" y="394449"/>
                </a:lnTo>
                <a:lnTo>
                  <a:pt x="20411" y="438144"/>
                </a:lnTo>
                <a:lnTo>
                  <a:pt x="10164" y="482659"/>
                </a:lnTo>
                <a:lnTo>
                  <a:pt x="3352" y="527777"/>
                </a:lnTo>
                <a:lnTo>
                  <a:pt x="0" y="573284"/>
                </a:lnTo>
                <a:lnTo>
                  <a:pt x="131" y="618965"/>
                </a:lnTo>
                <a:lnTo>
                  <a:pt x="3770" y="664604"/>
                </a:lnTo>
                <a:lnTo>
                  <a:pt x="10943" y="709986"/>
                </a:lnTo>
                <a:lnTo>
                  <a:pt x="21672" y="754897"/>
                </a:lnTo>
                <a:lnTo>
                  <a:pt x="35982" y="799121"/>
                </a:lnTo>
                <a:lnTo>
                  <a:pt x="53899" y="842443"/>
                </a:lnTo>
                <a:lnTo>
                  <a:pt x="75445" y="884648"/>
                </a:lnTo>
                <a:lnTo>
                  <a:pt x="100646" y="925522"/>
                </a:lnTo>
                <a:lnTo>
                  <a:pt x="129527" y="964848"/>
                </a:lnTo>
                <a:lnTo>
                  <a:pt x="161487" y="1001715"/>
                </a:lnTo>
                <a:lnTo>
                  <a:pt x="195770" y="1035339"/>
                </a:lnTo>
                <a:lnTo>
                  <a:pt x="232160" y="1065695"/>
                </a:lnTo>
                <a:lnTo>
                  <a:pt x="270443" y="1092759"/>
                </a:lnTo>
                <a:lnTo>
                  <a:pt x="310402" y="1116508"/>
                </a:lnTo>
                <a:lnTo>
                  <a:pt x="351824" y="1136916"/>
                </a:lnTo>
                <a:lnTo>
                  <a:pt x="394493" y="1153961"/>
                </a:lnTo>
                <a:lnTo>
                  <a:pt x="438193" y="1167617"/>
                </a:lnTo>
                <a:lnTo>
                  <a:pt x="482711" y="1177861"/>
                </a:lnTo>
                <a:lnTo>
                  <a:pt x="527830" y="1184669"/>
                </a:lnTo>
                <a:lnTo>
                  <a:pt x="573336" y="1188016"/>
                </a:lnTo>
                <a:lnTo>
                  <a:pt x="619014" y="1187879"/>
                </a:lnTo>
                <a:lnTo>
                  <a:pt x="664648" y="1184233"/>
                </a:lnTo>
                <a:lnTo>
                  <a:pt x="710024" y="1177055"/>
                </a:lnTo>
                <a:lnTo>
                  <a:pt x="754926" y="1166320"/>
                </a:lnTo>
                <a:lnTo>
                  <a:pt x="799140" y="1152003"/>
                </a:lnTo>
                <a:lnTo>
                  <a:pt x="842449" y="1134082"/>
                </a:lnTo>
                <a:lnTo>
                  <a:pt x="884640" y="1112532"/>
                </a:lnTo>
                <a:lnTo>
                  <a:pt x="925497" y="1087328"/>
                </a:lnTo>
                <a:lnTo>
                  <a:pt x="964806" y="1058447"/>
                </a:lnTo>
                <a:lnTo>
                  <a:pt x="1001673" y="1026505"/>
                </a:lnTo>
                <a:lnTo>
                  <a:pt x="1035297" y="992238"/>
                </a:lnTo>
                <a:lnTo>
                  <a:pt x="1065653" y="955862"/>
                </a:lnTo>
                <a:lnTo>
                  <a:pt x="1092718" y="917592"/>
                </a:lnTo>
                <a:lnTo>
                  <a:pt x="1116467" y="877643"/>
                </a:lnTo>
                <a:lnTo>
                  <a:pt x="1136877" y="836229"/>
                </a:lnTo>
                <a:lnTo>
                  <a:pt x="1153924" y="793567"/>
                </a:lnTo>
                <a:lnTo>
                  <a:pt x="1167583" y="749872"/>
                </a:lnTo>
                <a:lnTo>
                  <a:pt x="1177830" y="705357"/>
                </a:lnTo>
                <a:lnTo>
                  <a:pt x="1184643" y="660238"/>
                </a:lnTo>
                <a:lnTo>
                  <a:pt x="1187995" y="614731"/>
                </a:lnTo>
                <a:lnTo>
                  <a:pt x="1187864" y="569051"/>
                </a:lnTo>
                <a:lnTo>
                  <a:pt x="1184226" y="523412"/>
                </a:lnTo>
                <a:lnTo>
                  <a:pt x="1177056" y="478030"/>
                </a:lnTo>
                <a:lnTo>
                  <a:pt x="1166331" y="433119"/>
                </a:lnTo>
                <a:lnTo>
                  <a:pt x="1152026" y="388895"/>
                </a:lnTo>
                <a:lnTo>
                  <a:pt x="1134118" y="345573"/>
                </a:lnTo>
                <a:lnTo>
                  <a:pt x="1112582" y="303367"/>
                </a:lnTo>
                <a:lnTo>
                  <a:pt x="1087394" y="262494"/>
                </a:lnTo>
                <a:lnTo>
                  <a:pt x="1058532" y="223168"/>
                </a:lnTo>
                <a:lnTo>
                  <a:pt x="1026571" y="186301"/>
                </a:lnTo>
                <a:lnTo>
                  <a:pt x="992288" y="152677"/>
                </a:lnTo>
                <a:lnTo>
                  <a:pt x="955897" y="122321"/>
                </a:lnTo>
                <a:lnTo>
                  <a:pt x="917614" y="95257"/>
                </a:lnTo>
                <a:lnTo>
                  <a:pt x="877654" y="71508"/>
                </a:lnTo>
                <a:lnTo>
                  <a:pt x="836231" y="51100"/>
                </a:lnTo>
                <a:lnTo>
                  <a:pt x="793560" y="34055"/>
                </a:lnTo>
                <a:lnTo>
                  <a:pt x="749857" y="20399"/>
                </a:lnTo>
                <a:lnTo>
                  <a:pt x="705336" y="10155"/>
                </a:lnTo>
                <a:lnTo>
                  <a:pt x="660212" y="3347"/>
                </a:lnTo>
                <a:lnTo>
                  <a:pt x="614701" y="0"/>
                </a:lnTo>
                <a:close/>
              </a:path>
            </a:pathLst>
          </a:custGeom>
          <a:solidFill>
            <a:srgbClr val="F8F7F5">
              <a:alpha val="5714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0CE01"/>
              </a:solidFill>
            </a:endParaRPr>
          </a:p>
        </p:txBody>
      </p:sp>
      <p:sp>
        <p:nvSpPr>
          <p:cNvPr id="109" name="Google Shape;109;p19"/>
          <p:cNvSpPr/>
          <p:nvPr/>
        </p:nvSpPr>
        <p:spPr>
          <a:xfrm rot="-9026676">
            <a:off x="889657" y="3318999"/>
            <a:ext cx="1013124" cy="892139"/>
          </a:xfrm>
          <a:custGeom>
            <a:avLst/>
            <a:gdLst/>
            <a:ahLst/>
            <a:cxnLst/>
            <a:rect l="l" t="t" r="r" b="b"/>
            <a:pathLst>
              <a:path w="1350645" h="1189354" extrusionOk="0">
                <a:moveTo>
                  <a:pt x="749358" y="0"/>
                </a:moveTo>
                <a:lnTo>
                  <a:pt x="702533" y="2356"/>
                </a:lnTo>
                <a:lnTo>
                  <a:pt x="655543" y="8504"/>
                </a:lnTo>
                <a:lnTo>
                  <a:pt x="608583" y="18540"/>
                </a:lnTo>
                <a:lnTo>
                  <a:pt x="561848" y="32557"/>
                </a:lnTo>
                <a:lnTo>
                  <a:pt x="0" y="226232"/>
                </a:lnTo>
                <a:lnTo>
                  <a:pt x="193675" y="788207"/>
                </a:lnTo>
                <a:lnTo>
                  <a:pt x="211418" y="833640"/>
                </a:lnTo>
                <a:lnTo>
                  <a:pt x="232437" y="876797"/>
                </a:lnTo>
                <a:lnTo>
                  <a:pt x="256538" y="917583"/>
                </a:lnTo>
                <a:lnTo>
                  <a:pt x="283526" y="955903"/>
                </a:lnTo>
                <a:lnTo>
                  <a:pt x="313207" y="991663"/>
                </a:lnTo>
                <a:lnTo>
                  <a:pt x="345386" y="1024768"/>
                </a:lnTo>
                <a:lnTo>
                  <a:pt x="379868" y="1055123"/>
                </a:lnTo>
                <a:lnTo>
                  <a:pt x="416459" y="1082634"/>
                </a:lnTo>
                <a:lnTo>
                  <a:pt x="454964" y="1107205"/>
                </a:lnTo>
                <a:lnTo>
                  <a:pt x="495188" y="1128742"/>
                </a:lnTo>
                <a:lnTo>
                  <a:pt x="536938" y="1147150"/>
                </a:lnTo>
                <a:lnTo>
                  <a:pt x="580018" y="1162334"/>
                </a:lnTo>
                <a:lnTo>
                  <a:pt x="624233" y="1174200"/>
                </a:lnTo>
                <a:lnTo>
                  <a:pt x="669390" y="1182652"/>
                </a:lnTo>
                <a:lnTo>
                  <a:pt x="715293" y="1187596"/>
                </a:lnTo>
                <a:lnTo>
                  <a:pt x="761749" y="1188938"/>
                </a:lnTo>
                <a:lnTo>
                  <a:pt x="808561" y="1186582"/>
                </a:lnTo>
                <a:lnTo>
                  <a:pt x="855537" y="1180433"/>
                </a:lnTo>
                <a:lnTo>
                  <a:pt x="902480" y="1170398"/>
                </a:lnTo>
                <a:lnTo>
                  <a:pt x="949198" y="1156380"/>
                </a:lnTo>
                <a:lnTo>
                  <a:pt x="994648" y="1138637"/>
                </a:lnTo>
                <a:lnTo>
                  <a:pt x="1037821" y="1117618"/>
                </a:lnTo>
                <a:lnTo>
                  <a:pt x="1078622" y="1093516"/>
                </a:lnTo>
                <a:lnTo>
                  <a:pt x="1116955" y="1066527"/>
                </a:lnTo>
                <a:lnTo>
                  <a:pt x="1152727" y="1036845"/>
                </a:lnTo>
                <a:lnTo>
                  <a:pt x="1185842" y="1004665"/>
                </a:lnTo>
                <a:lnTo>
                  <a:pt x="1216206" y="970181"/>
                </a:lnTo>
                <a:lnTo>
                  <a:pt x="1243724" y="933588"/>
                </a:lnTo>
                <a:lnTo>
                  <a:pt x="1268301" y="895079"/>
                </a:lnTo>
                <a:lnTo>
                  <a:pt x="1289843" y="854850"/>
                </a:lnTo>
                <a:lnTo>
                  <a:pt x="1308255" y="813096"/>
                </a:lnTo>
                <a:lnTo>
                  <a:pt x="1323443" y="770010"/>
                </a:lnTo>
                <a:lnTo>
                  <a:pt x="1335312" y="725787"/>
                </a:lnTo>
                <a:lnTo>
                  <a:pt x="1343766" y="680621"/>
                </a:lnTo>
                <a:lnTo>
                  <a:pt x="1348712" y="634708"/>
                </a:lnTo>
                <a:lnTo>
                  <a:pt x="1350054" y="588241"/>
                </a:lnTo>
                <a:lnTo>
                  <a:pt x="1347699" y="541416"/>
                </a:lnTo>
                <a:lnTo>
                  <a:pt x="1341551" y="494425"/>
                </a:lnTo>
                <a:lnTo>
                  <a:pt x="1331515" y="447466"/>
                </a:lnTo>
                <a:lnTo>
                  <a:pt x="1317498" y="400730"/>
                </a:lnTo>
                <a:lnTo>
                  <a:pt x="1299754" y="355297"/>
                </a:lnTo>
                <a:lnTo>
                  <a:pt x="1278735" y="312141"/>
                </a:lnTo>
                <a:lnTo>
                  <a:pt x="1254633" y="271355"/>
                </a:lnTo>
                <a:lnTo>
                  <a:pt x="1227644" y="233034"/>
                </a:lnTo>
                <a:lnTo>
                  <a:pt x="1197963" y="197274"/>
                </a:lnTo>
                <a:lnTo>
                  <a:pt x="1165783" y="164169"/>
                </a:lnTo>
                <a:lnTo>
                  <a:pt x="1131298" y="133814"/>
                </a:lnTo>
                <a:lnTo>
                  <a:pt x="1094705" y="106304"/>
                </a:lnTo>
                <a:lnTo>
                  <a:pt x="1056197" y="81732"/>
                </a:lnTo>
                <a:lnTo>
                  <a:pt x="1015968" y="60196"/>
                </a:lnTo>
                <a:lnTo>
                  <a:pt x="974213" y="41788"/>
                </a:lnTo>
                <a:lnTo>
                  <a:pt x="931127" y="26603"/>
                </a:lnTo>
                <a:lnTo>
                  <a:pt x="886904" y="14738"/>
                </a:lnTo>
                <a:lnTo>
                  <a:pt x="841738" y="6285"/>
                </a:lnTo>
                <a:lnTo>
                  <a:pt x="795825" y="1341"/>
                </a:lnTo>
                <a:lnTo>
                  <a:pt x="749358" y="0"/>
                </a:lnTo>
                <a:close/>
              </a:path>
            </a:pathLst>
          </a:custGeom>
          <a:solidFill>
            <a:srgbClr val="F0CE01">
              <a:alpha val="9048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0" name="Google Shape;110;p19"/>
          <p:cNvSpPr/>
          <p:nvPr/>
        </p:nvSpPr>
        <p:spPr>
          <a:xfrm rot="-9026676">
            <a:off x="897513" y="3289257"/>
            <a:ext cx="892139" cy="892139"/>
          </a:xfrm>
          <a:custGeom>
            <a:avLst/>
            <a:gdLst/>
            <a:ahLst/>
            <a:cxnLst/>
            <a:rect l="l" t="t" r="r" b="b"/>
            <a:pathLst>
              <a:path w="1189354" h="1189354" extrusionOk="0">
                <a:moveTo>
                  <a:pt x="588290" y="0"/>
                </a:moveTo>
                <a:lnTo>
                  <a:pt x="541464" y="2356"/>
                </a:lnTo>
                <a:lnTo>
                  <a:pt x="494474" y="8504"/>
                </a:lnTo>
                <a:lnTo>
                  <a:pt x="447514" y="18540"/>
                </a:lnTo>
                <a:lnTo>
                  <a:pt x="400779" y="32557"/>
                </a:lnTo>
                <a:lnTo>
                  <a:pt x="355345" y="50300"/>
                </a:lnTo>
                <a:lnTo>
                  <a:pt x="312186" y="71320"/>
                </a:lnTo>
                <a:lnTo>
                  <a:pt x="271396" y="95421"/>
                </a:lnTo>
                <a:lnTo>
                  <a:pt x="233071" y="122410"/>
                </a:lnTo>
                <a:lnTo>
                  <a:pt x="197305" y="152092"/>
                </a:lnTo>
                <a:lnTo>
                  <a:pt x="164194" y="184272"/>
                </a:lnTo>
                <a:lnTo>
                  <a:pt x="133833" y="218756"/>
                </a:lnTo>
                <a:lnTo>
                  <a:pt x="106316" y="255350"/>
                </a:lnTo>
                <a:lnTo>
                  <a:pt x="81739" y="293858"/>
                </a:lnTo>
                <a:lnTo>
                  <a:pt x="60197" y="334087"/>
                </a:lnTo>
                <a:lnTo>
                  <a:pt x="41785" y="375842"/>
                </a:lnTo>
                <a:lnTo>
                  <a:pt x="26597" y="418928"/>
                </a:lnTo>
                <a:lnTo>
                  <a:pt x="14730" y="463151"/>
                </a:lnTo>
                <a:lnTo>
                  <a:pt x="6278" y="508316"/>
                </a:lnTo>
                <a:lnTo>
                  <a:pt x="1336" y="554230"/>
                </a:lnTo>
                <a:lnTo>
                  <a:pt x="0" y="600696"/>
                </a:lnTo>
                <a:lnTo>
                  <a:pt x="2363" y="647522"/>
                </a:lnTo>
                <a:lnTo>
                  <a:pt x="8522" y="694512"/>
                </a:lnTo>
                <a:lnTo>
                  <a:pt x="18571" y="741472"/>
                </a:lnTo>
                <a:lnTo>
                  <a:pt x="32606" y="788207"/>
                </a:lnTo>
                <a:lnTo>
                  <a:pt x="50349" y="833640"/>
                </a:lnTo>
                <a:lnTo>
                  <a:pt x="71369" y="876797"/>
                </a:lnTo>
                <a:lnTo>
                  <a:pt x="95470" y="917583"/>
                </a:lnTo>
                <a:lnTo>
                  <a:pt x="122458" y="955903"/>
                </a:lnTo>
                <a:lnTo>
                  <a:pt x="152139" y="991663"/>
                </a:lnTo>
                <a:lnTo>
                  <a:pt x="184318" y="1024768"/>
                </a:lnTo>
                <a:lnTo>
                  <a:pt x="218800" y="1055123"/>
                </a:lnTo>
                <a:lnTo>
                  <a:pt x="255390" y="1082634"/>
                </a:lnTo>
                <a:lnTo>
                  <a:pt x="293895" y="1107205"/>
                </a:lnTo>
                <a:lnTo>
                  <a:pt x="334120" y="1128742"/>
                </a:lnTo>
                <a:lnTo>
                  <a:pt x="375869" y="1147150"/>
                </a:lnTo>
                <a:lnTo>
                  <a:pt x="418949" y="1162334"/>
                </a:lnTo>
                <a:lnTo>
                  <a:pt x="463165" y="1174200"/>
                </a:lnTo>
                <a:lnTo>
                  <a:pt x="508321" y="1182652"/>
                </a:lnTo>
                <a:lnTo>
                  <a:pt x="554225" y="1187596"/>
                </a:lnTo>
                <a:lnTo>
                  <a:pt x="600680" y="1188938"/>
                </a:lnTo>
                <a:lnTo>
                  <a:pt x="647493" y="1186582"/>
                </a:lnTo>
                <a:lnTo>
                  <a:pt x="694468" y="1180433"/>
                </a:lnTo>
                <a:lnTo>
                  <a:pt x="741412" y="1170398"/>
                </a:lnTo>
                <a:lnTo>
                  <a:pt x="788129" y="1156380"/>
                </a:lnTo>
                <a:lnTo>
                  <a:pt x="833580" y="1138637"/>
                </a:lnTo>
                <a:lnTo>
                  <a:pt x="876753" y="1117618"/>
                </a:lnTo>
                <a:lnTo>
                  <a:pt x="917553" y="1093516"/>
                </a:lnTo>
                <a:lnTo>
                  <a:pt x="955887" y="1066527"/>
                </a:lnTo>
                <a:lnTo>
                  <a:pt x="991658" y="1036845"/>
                </a:lnTo>
                <a:lnTo>
                  <a:pt x="1024773" y="1004665"/>
                </a:lnTo>
                <a:lnTo>
                  <a:pt x="1055137" y="970181"/>
                </a:lnTo>
                <a:lnTo>
                  <a:pt x="1082655" y="933588"/>
                </a:lnTo>
                <a:lnTo>
                  <a:pt x="1107233" y="895079"/>
                </a:lnTo>
                <a:lnTo>
                  <a:pt x="1128775" y="854850"/>
                </a:lnTo>
                <a:lnTo>
                  <a:pt x="1147187" y="813096"/>
                </a:lnTo>
                <a:lnTo>
                  <a:pt x="1162375" y="770010"/>
                </a:lnTo>
                <a:lnTo>
                  <a:pt x="1174243" y="725787"/>
                </a:lnTo>
                <a:lnTo>
                  <a:pt x="1182697" y="680621"/>
                </a:lnTo>
                <a:lnTo>
                  <a:pt x="1187643" y="634708"/>
                </a:lnTo>
                <a:lnTo>
                  <a:pt x="1188986" y="588241"/>
                </a:lnTo>
                <a:lnTo>
                  <a:pt x="1186630" y="541416"/>
                </a:lnTo>
                <a:lnTo>
                  <a:pt x="1180482" y="494425"/>
                </a:lnTo>
                <a:lnTo>
                  <a:pt x="1170447" y="447466"/>
                </a:lnTo>
                <a:lnTo>
                  <a:pt x="1156429" y="400730"/>
                </a:lnTo>
                <a:lnTo>
                  <a:pt x="1138686" y="355297"/>
                </a:lnTo>
                <a:lnTo>
                  <a:pt x="1117666" y="312141"/>
                </a:lnTo>
                <a:lnTo>
                  <a:pt x="1093565" y="271355"/>
                </a:lnTo>
                <a:lnTo>
                  <a:pt x="1066576" y="233034"/>
                </a:lnTo>
                <a:lnTo>
                  <a:pt x="1036894" y="197274"/>
                </a:lnTo>
                <a:lnTo>
                  <a:pt x="1004714" y="164169"/>
                </a:lnTo>
                <a:lnTo>
                  <a:pt x="970230" y="133814"/>
                </a:lnTo>
                <a:lnTo>
                  <a:pt x="933636" y="106304"/>
                </a:lnTo>
                <a:lnTo>
                  <a:pt x="895128" y="81732"/>
                </a:lnTo>
                <a:lnTo>
                  <a:pt x="854899" y="60196"/>
                </a:lnTo>
                <a:lnTo>
                  <a:pt x="813145" y="41788"/>
                </a:lnTo>
                <a:lnTo>
                  <a:pt x="770058" y="26603"/>
                </a:lnTo>
                <a:lnTo>
                  <a:pt x="725835" y="14738"/>
                </a:lnTo>
                <a:lnTo>
                  <a:pt x="680670" y="6285"/>
                </a:lnTo>
                <a:lnTo>
                  <a:pt x="634757" y="1341"/>
                </a:lnTo>
                <a:lnTo>
                  <a:pt x="588290" y="0"/>
                </a:lnTo>
                <a:close/>
              </a:path>
            </a:pathLst>
          </a:custGeom>
          <a:solidFill>
            <a:srgbClr val="F8F7F5">
              <a:alpha val="5714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1" name="Google Shape;111;p19"/>
          <p:cNvSpPr txBox="1"/>
          <p:nvPr/>
        </p:nvSpPr>
        <p:spPr>
          <a:xfrm>
            <a:off x="1730497" y="4282212"/>
            <a:ext cx="6168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50" rIns="0" bIns="0" anchor="t" anchorCtr="0">
            <a:spAutoFit/>
          </a:bodyPr>
          <a:lstStyle/>
          <a:p>
            <a:pPr marL="10160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7A4208"/>
                </a:solidFill>
                <a:latin typeface="Gothic A1"/>
                <a:ea typeface="Gothic A1"/>
                <a:cs typeface="Gothic A1"/>
                <a:sym typeface="Gothic A1"/>
              </a:rPr>
              <a:t>Western Africa</a:t>
            </a:r>
            <a:endParaRPr sz="1200">
              <a:solidFill>
                <a:srgbClr val="7A4208"/>
              </a:solidFill>
              <a:latin typeface="Gothic A1"/>
              <a:ea typeface="Gothic A1"/>
              <a:cs typeface="Gothic A1"/>
              <a:sym typeface="Gothic A1"/>
            </a:endParaRPr>
          </a:p>
        </p:txBody>
      </p:sp>
      <p:grpSp>
        <p:nvGrpSpPr>
          <p:cNvPr id="112" name="Google Shape;112;p19"/>
          <p:cNvGrpSpPr/>
          <p:nvPr/>
        </p:nvGrpSpPr>
        <p:grpSpPr>
          <a:xfrm>
            <a:off x="1842798" y="1842020"/>
            <a:ext cx="757714" cy="914876"/>
            <a:chOff x="7758880" y="2512510"/>
            <a:chExt cx="1010285" cy="1219835"/>
          </a:xfrm>
        </p:grpSpPr>
        <p:sp>
          <p:nvSpPr>
            <p:cNvPr id="113" name="Google Shape;113;p19"/>
            <p:cNvSpPr/>
            <p:nvPr/>
          </p:nvSpPr>
          <p:spPr>
            <a:xfrm>
              <a:off x="7758880" y="2512510"/>
              <a:ext cx="1010285" cy="1219835"/>
            </a:xfrm>
            <a:custGeom>
              <a:avLst/>
              <a:gdLst/>
              <a:ahLst/>
              <a:cxnLst/>
              <a:rect l="l" t="t" r="r" b="b"/>
              <a:pathLst>
                <a:path w="1010284" h="1219835" extrusionOk="0">
                  <a:moveTo>
                    <a:pt x="493085" y="0"/>
                  </a:moveTo>
                  <a:lnTo>
                    <a:pt x="447541" y="3119"/>
                  </a:lnTo>
                  <a:lnTo>
                    <a:pt x="402359" y="10343"/>
                  </a:lnTo>
                  <a:lnTo>
                    <a:pt x="357838" y="21680"/>
                  </a:lnTo>
                  <a:lnTo>
                    <a:pt x="314278" y="37135"/>
                  </a:lnTo>
                  <a:lnTo>
                    <a:pt x="271978" y="56714"/>
                  </a:lnTo>
                  <a:lnTo>
                    <a:pt x="231238" y="80425"/>
                  </a:lnTo>
                  <a:lnTo>
                    <a:pt x="192356" y="108273"/>
                  </a:lnTo>
                  <a:lnTo>
                    <a:pt x="155632" y="140265"/>
                  </a:lnTo>
                  <a:lnTo>
                    <a:pt x="122087" y="175597"/>
                  </a:lnTo>
                  <a:lnTo>
                    <a:pt x="92590" y="213260"/>
                  </a:lnTo>
                  <a:lnTo>
                    <a:pt x="67147" y="252957"/>
                  </a:lnTo>
                  <a:lnTo>
                    <a:pt x="45766" y="294387"/>
                  </a:lnTo>
                  <a:lnTo>
                    <a:pt x="28452" y="337251"/>
                  </a:lnTo>
                  <a:lnTo>
                    <a:pt x="15213" y="381249"/>
                  </a:lnTo>
                  <a:lnTo>
                    <a:pt x="6053" y="426083"/>
                  </a:lnTo>
                  <a:lnTo>
                    <a:pt x="980" y="471453"/>
                  </a:lnTo>
                  <a:lnTo>
                    <a:pt x="0" y="517060"/>
                  </a:lnTo>
                  <a:lnTo>
                    <a:pt x="3119" y="562604"/>
                  </a:lnTo>
                  <a:lnTo>
                    <a:pt x="10343" y="607786"/>
                  </a:lnTo>
                  <a:lnTo>
                    <a:pt x="21680" y="652307"/>
                  </a:lnTo>
                  <a:lnTo>
                    <a:pt x="37135" y="695867"/>
                  </a:lnTo>
                  <a:lnTo>
                    <a:pt x="56714" y="738167"/>
                  </a:lnTo>
                  <a:lnTo>
                    <a:pt x="80425" y="778907"/>
                  </a:lnTo>
                  <a:lnTo>
                    <a:pt x="108273" y="817789"/>
                  </a:lnTo>
                  <a:lnTo>
                    <a:pt x="140265" y="854513"/>
                  </a:lnTo>
                  <a:lnTo>
                    <a:pt x="489769" y="1219384"/>
                  </a:lnTo>
                  <a:lnTo>
                    <a:pt x="854640" y="869880"/>
                  </a:lnTo>
                  <a:lnTo>
                    <a:pt x="888164" y="834548"/>
                  </a:lnTo>
                  <a:lnTo>
                    <a:pt x="917643" y="796885"/>
                  </a:lnTo>
                  <a:lnTo>
                    <a:pt x="943069" y="757188"/>
                  </a:lnTo>
                  <a:lnTo>
                    <a:pt x="964436" y="715758"/>
                  </a:lnTo>
                  <a:lnTo>
                    <a:pt x="981737" y="672894"/>
                  </a:lnTo>
                  <a:lnTo>
                    <a:pt x="994967" y="628896"/>
                  </a:lnTo>
                  <a:lnTo>
                    <a:pt x="1004118" y="584062"/>
                  </a:lnTo>
                  <a:lnTo>
                    <a:pt x="1009184" y="538692"/>
                  </a:lnTo>
                  <a:lnTo>
                    <a:pt x="1010159" y="493085"/>
                  </a:lnTo>
                  <a:lnTo>
                    <a:pt x="1007035" y="447541"/>
                  </a:lnTo>
                  <a:lnTo>
                    <a:pt x="999807" y="402359"/>
                  </a:lnTo>
                  <a:lnTo>
                    <a:pt x="988468" y="357838"/>
                  </a:lnTo>
                  <a:lnTo>
                    <a:pt x="973012" y="314278"/>
                  </a:lnTo>
                  <a:lnTo>
                    <a:pt x="953431" y="271978"/>
                  </a:lnTo>
                  <a:lnTo>
                    <a:pt x="929720" y="231238"/>
                  </a:lnTo>
                  <a:lnTo>
                    <a:pt x="901872" y="192356"/>
                  </a:lnTo>
                  <a:lnTo>
                    <a:pt x="869880" y="155632"/>
                  </a:lnTo>
                  <a:lnTo>
                    <a:pt x="834548" y="122087"/>
                  </a:lnTo>
                  <a:lnTo>
                    <a:pt x="796885" y="92590"/>
                  </a:lnTo>
                  <a:lnTo>
                    <a:pt x="757188" y="67147"/>
                  </a:lnTo>
                  <a:lnTo>
                    <a:pt x="715758" y="45766"/>
                  </a:lnTo>
                  <a:lnTo>
                    <a:pt x="672894" y="28452"/>
                  </a:lnTo>
                  <a:lnTo>
                    <a:pt x="628896" y="15213"/>
                  </a:lnTo>
                  <a:lnTo>
                    <a:pt x="584062" y="6053"/>
                  </a:lnTo>
                  <a:lnTo>
                    <a:pt x="538692" y="980"/>
                  </a:lnTo>
                  <a:lnTo>
                    <a:pt x="493085" y="0"/>
                  </a:lnTo>
                  <a:close/>
                </a:path>
              </a:pathLst>
            </a:custGeom>
            <a:solidFill>
              <a:srgbClr val="F0CE01">
                <a:alpha val="9048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7758880" y="2512510"/>
              <a:ext cx="1010285" cy="1010285"/>
            </a:xfrm>
            <a:custGeom>
              <a:avLst/>
              <a:gdLst/>
              <a:ahLst/>
              <a:cxnLst/>
              <a:rect l="l" t="t" r="r" b="b"/>
              <a:pathLst>
                <a:path w="1010284" h="1010285" extrusionOk="0">
                  <a:moveTo>
                    <a:pt x="493085" y="0"/>
                  </a:moveTo>
                  <a:lnTo>
                    <a:pt x="447541" y="3119"/>
                  </a:lnTo>
                  <a:lnTo>
                    <a:pt x="402359" y="10343"/>
                  </a:lnTo>
                  <a:lnTo>
                    <a:pt x="357838" y="21680"/>
                  </a:lnTo>
                  <a:lnTo>
                    <a:pt x="314278" y="37135"/>
                  </a:lnTo>
                  <a:lnTo>
                    <a:pt x="271978" y="56714"/>
                  </a:lnTo>
                  <a:lnTo>
                    <a:pt x="231238" y="80425"/>
                  </a:lnTo>
                  <a:lnTo>
                    <a:pt x="192356" y="108273"/>
                  </a:lnTo>
                  <a:lnTo>
                    <a:pt x="155632" y="140265"/>
                  </a:lnTo>
                  <a:lnTo>
                    <a:pt x="122087" y="175597"/>
                  </a:lnTo>
                  <a:lnTo>
                    <a:pt x="92590" y="213260"/>
                  </a:lnTo>
                  <a:lnTo>
                    <a:pt x="67147" y="252957"/>
                  </a:lnTo>
                  <a:lnTo>
                    <a:pt x="45766" y="294387"/>
                  </a:lnTo>
                  <a:lnTo>
                    <a:pt x="28452" y="337251"/>
                  </a:lnTo>
                  <a:lnTo>
                    <a:pt x="15213" y="381249"/>
                  </a:lnTo>
                  <a:lnTo>
                    <a:pt x="6053" y="426083"/>
                  </a:lnTo>
                  <a:lnTo>
                    <a:pt x="980" y="471453"/>
                  </a:lnTo>
                  <a:lnTo>
                    <a:pt x="0" y="517060"/>
                  </a:lnTo>
                  <a:lnTo>
                    <a:pt x="3119" y="562604"/>
                  </a:lnTo>
                  <a:lnTo>
                    <a:pt x="10343" y="607786"/>
                  </a:lnTo>
                  <a:lnTo>
                    <a:pt x="21680" y="652307"/>
                  </a:lnTo>
                  <a:lnTo>
                    <a:pt x="37135" y="695867"/>
                  </a:lnTo>
                  <a:lnTo>
                    <a:pt x="56714" y="738167"/>
                  </a:lnTo>
                  <a:lnTo>
                    <a:pt x="80425" y="778907"/>
                  </a:lnTo>
                  <a:lnTo>
                    <a:pt x="108273" y="817789"/>
                  </a:lnTo>
                  <a:lnTo>
                    <a:pt x="140265" y="854513"/>
                  </a:lnTo>
                  <a:lnTo>
                    <a:pt x="175597" y="888058"/>
                  </a:lnTo>
                  <a:lnTo>
                    <a:pt x="213261" y="917555"/>
                  </a:lnTo>
                  <a:lnTo>
                    <a:pt x="252958" y="942998"/>
                  </a:lnTo>
                  <a:lnTo>
                    <a:pt x="294388" y="964379"/>
                  </a:lnTo>
                  <a:lnTo>
                    <a:pt x="337254" y="981693"/>
                  </a:lnTo>
                  <a:lnTo>
                    <a:pt x="381255" y="994932"/>
                  </a:lnTo>
                  <a:lnTo>
                    <a:pt x="426092" y="1004092"/>
                  </a:lnTo>
                  <a:lnTo>
                    <a:pt x="471467" y="1009165"/>
                  </a:lnTo>
                  <a:lnTo>
                    <a:pt x="517079" y="1010145"/>
                  </a:lnTo>
                  <a:lnTo>
                    <a:pt x="562630" y="1007026"/>
                  </a:lnTo>
                  <a:lnTo>
                    <a:pt x="607820" y="999802"/>
                  </a:lnTo>
                  <a:lnTo>
                    <a:pt x="652351" y="988465"/>
                  </a:lnTo>
                  <a:lnTo>
                    <a:pt x="695923" y="973010"/>
                  </a:lnTo>
                  <a:lnTo>
                    <a:pt x="738238" y="953431"/>
                  </a:lnTo>
                  <a:lnTo>
                    <a:pt x="778994" y="929720"/>
                  </a:lnTo>
                  <a:lnTo>
                    <a:pt x="817895" y="901872"/>
                  </a:lnTo>
                  <a:lnTo>
                    <a:pt x="854640" y="869880"/>
                  </a:lnTo>
                  <a:lnTo>
                    <a:pt x="888164" y="834548"/>
                  </a:lnTo>
                  <a:lnTo>
                    <a:pt x="917643" y="796885"/>
                  </a:lnTo>
                  <a:lnTo>
                    <a:pt x="943069" y="757188"/>
                  </a:lnTo>
                  <a:lnTo>
                    <a:pt x="964436" y="715758"/>
                  </a:lnTo>
                  <a:lnTo>
                    <a:pt x="981737" y="672894"/>
                  </a:lnTo>
                  <a:lnTo>
                    <a:pt x="994967" y="628896"/>
                  </a:lnTo>
                  <a:lnTo>
                    <a:pt x="1004118" y="584062"/>
                  </a:lnTo>
                  <a:lnTo>
                    <a:pt x="1009184" y="538692"/>
                  </a:lnTo>
                  <a:lnTo>
                    <a:pt x="1010159" y="493085"/>
                  </a:lnTo>
                  <a:lnTo>
                    <a:pt x="1007035" y="447541"/>
                  </a:lnTo>
                  <a:lnTo>
                    <a:pt x="999807" y="402359"/>
                  </a:lnTo>
                  <a:lnTo>
                    <a:pt x="988468" y="357838"/>
                  </a:lnTo>
                  <a:lnTo>
                    <a:pt x="973012" y="314278"/>
                  </a:lnTo>
                  <a:lnTo>
                    <a:pt x="953431" y="271978"/>
                  </a:lnTo>
                  <a:lnTo>
                    <a:pt x="929720" y="231238"/>
                  </a:lnTo>
                  <a:lnTo>
                    <a:pt x="901872" y="192356"/>
                  </a:lnTo>
                  <a:lnTo>
                    <a:pt x="869880" y="155632"/>
                  </a:lnTo>
                  <a:lnTo>
                    <a:pt x="834548" y="122087"/>
                  </a:lnTo>
                  <a:lnTo>
                    <a:pt x="796885" y="92590"/>
                  </a:lnTo>
                  <a:lnTo>
                    <a:pt x="757188" y="67147"/>
                  </a:lnTo>
                  <a:lnTo>
                    <a:pt x="715758" y="45766"/>
                  </a:lnTo>
                  <a:lnTo>
                    <a:pt x="672894" y="28452"/>
                  </a:lnTo>
                  <a:lnTo>
                    <a:pt x="628896" y="15213"/>
                  </a:lnTo>
                  <a:lnTo>
                    <a:pt x="584062" y="6053"/>
                  </a:lnTo>
                  <a:lnTo>
                    <a:pt x="538692" y="980"/>
                  </a:lnTo>
                  <a:lnTo>
                    <a:pt x="493085" y="0"/>
                  </a:lnTo>
                  <a:close/>
                </a:path>
              </a:pathLst>
            </a:custGeom>
            <a:solidFill>
              <a:srgbClr val="F8F7F5">
                <a:alpha val="5714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15" name="Google Shape;115;p19"/>
          <p:cNvSpPr txBox="1"/>
          <p:nvPr/>
        </p:nvSpPr>
        <p:spPr>
          <a:xfrm>
            <a:off x="1913100" y="2779390"/>
            <a:ext cx="6171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5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7A4208"/>
                </a:solidFill>
                <a:latin typeface="Gothic A1"/>
                <a:ea typeface="Gothic A1"/>
                <a:cs typeface="Gothic A1"/>
                <a:sym typeface="Gothic A1"/>
              </a:rPr>
              <a:t>Western</a:t>
            </a:r>
            <a:endParaRPr sz="1200">
              <a:solidFill>
                <a:srgbClr val="7A4208"/>
              </a:solidFill>
              <a:latin typeface="Gothic A1"/>
              <a:ea typeface="Gothic A1"/>
              <a:cs typeface="Gothic A1"/>
              <a:sym typeface="Gothic A1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7A4208"/>
                </a:solidFill>
                <a:latin typeface="Gothic A1"/>
                <a:ea typeface="Gothic A1"/>
                <a:cs typeface="Gothic A1"/>
                <a:sym typeface="Gothic A1"/>
              </a:rPr>
              <a:t>Asia</a:t>
            </a:r>
            <a:endParaRPr sz="1200">
              <a:solidFill>
                <a:srgbClr val="7A4208"/>
              </a:solidFill>
              <a:latin typeface="Gothic A1"/>
              <a:ea typeface="Gothic A1"/>
              <a:cs typeface="Gothic A1"/>
              <a:sym typeface="Gothic A1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7174" y="3957571"/>
            <a:ext cx="982500" cy="957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 descr="backgroundImage" title="backgroundImage"/>
          <p:cNvPicPr preferRelativeResize="0"/>
          <p:nvPr/>
        </p:nvPicPr>
        <p:blipFill rotWithShape="1">
          <a:blip r:embed="rId3">
            <a:alphaModFix/>
          </a:blip>
          <a:srcRect b="6278"/>
          <a:stretch/>
        </p:blipFill>
        <p:spPr>
          <a:xfrm>
            <a:off x="0" y="322459"/>
            <a:ext cx="9144000" cy="482513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23" name="Google Shape;123;p20"/>
          <p:cNvSpPr/>
          <p:nvPr/>
        </p:nvSpPr>
        <p:spPr>
          <a:xfrm>
            <a:off x="0" y="-5470"/>
            <a:ext cx="9144000" cy="327928"/>
          </a:xfrm>
          <a:prstGeom prst="rect">
            <a:avLst/>
          </a:prstGeom>
          <a:solidFill>
            <a:srgbClr val="4B270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7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Google Shape;124;p20" descr="title" title="title"/>
          <p:cNvSpPr/>
          <p:nvPr/>
        </p:nvSpPr>
        <p:spPr>
          <a:xfrm>
            <a:off x="48102" y="36125"/>
            <a:ext cx="24537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400" tIns="23400" rIns="23400" bIns="23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Global Cuisine Types</a:t>
            </a:r>
            <a:endParaRPr sz="1100"/>
          </a:p>
        </p:txBody>
      </p:sp>
      <p:sp>
        <p:nvSpPr>
          <p:cNvPr id="125" name="Google Shape;125;p20" descr="description" title="description"/>
          <p:cNvSpPr/>
          <p:nvPr/>
        </p:nvSpPr>
        <p:spPr>
          <a:xfrm>
            <a:off x="2637226" y="73900"/>
            <a:ext cx="2805300" cy="1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3400" tIns="23400" rIns="23400" bIns="23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A6A6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 Menu Adoption Cycle | Aug 2022</a:t>
            </a:r>
            <a:endParaRPr sz="1100"/>
          </a:p>
        </p:txBody>
      </p:sp>
      <p:sp>
        <p:nvSpPr>
          <p:cNvPr id="126" name="Google Shape;126;p20"/>
          <p:cNvSpPr/>
          <p:nvPr/>
        </p:nvSpPr>
        <p:spPr>
          <a:xfrm>
            <a:off x="379937" y="4578938"/>
            <a:ext cx="1745945" cy="42401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34275" rIns="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inception</a:t>
            </a:r>
            <a:br>
              <a:rPr lang="en" sz="12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" sz="7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fine dining, mixology, earliest stage</a:t>
            </a:r>
            <a:endParaRPr sz="1100"/>
          </a:p>
        </p:txBody>
      </p:sp>
      <p:sp>
        <p:nvSpPr>
          <p:cNvPr id="127" name="Google Shape;127;p20"/>
          <p:cNvSpPr/>
          <p:nvPr/>
        </p:nvSpPr>
        <p:spPr>
          <a:xfrm>
            <a:off x="2544229" y="4561715"/>
            <a:ext cx="1745945" cy="424010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34275" rIns="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adoption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trendy restaurants + specialty grocers</a:t>
            </a:r>
            <a:endParaRPr sz="1100"/>
          </a:p>
        </p:txBody>
      </p:sp>
      <p:sp>
        <p:nvSpPr>
          <p:cNvPr id="128" name="Google Shape;128;p20"/>
          <p:cNvSpPr/>
          <p:nvPr/>
        </p:nvSpPr>
        <p:spPr>
          <a:xfrm>
            <a:off x="4708520" y="4578938"/>
            <a:ext cx="1745945" cy="424010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34275" rIns="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proliferation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chain restaurants + mainstream grocery</a:t>
            </a:r>
            <a:endParaRPr sz="1100"/>
          </a:p>
        </p:txBody>
      </p:sp>
      <p:sp>
        <p:nvSpPr>
          <p:cNvPr id="129" name="Google Shape;129;p20"/>
          <p:cNvSpPr/>
          <p:nvPr/>
        </p:nvSpPr>
        <p:spPr>
          <a:xfrm>
            <a:off x="6910631" y="4578938"/>
            <a:ext cx="1745945" cy="424010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34275" rIns="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ubiquity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find it just about anywhere</a:t>
            </a:r>
            <a:endParaRPr sz="1100"/>
          </a:p>
        </p:txBody>
      </p:sp>
      <p:pic>
        <p:nvPicPr>
          <p:cNvPr id="130" name="Google Shape;130;p20" descr="C:\Users\NET-2\Desktop\red-lin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137" y="1255719"/>
            <a:ext cx="7999520" cy="298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43572" y="-50616"/>
            <a:ext cx="1435798" cy="41821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 descr="itemkeyword" title="itemkeyword"/>
          <p:cNvSpPr/>
          <p:nvPr/>
        </p:nvSpPr>
        <p:spPr>
          <a:xfrm>
            <a:off x="42849" y="4251068"/>
            <a:ext cx="485237" cy="20741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polish</a:t>
            </a:r>
            <a:endParaRPr sz="1100"/>
          </a:p>
        </p:txBody>
      </p:sp>
      <p:sp>
        <p:nvSpPr>
          <p:cNvPr id="133" name="Google Shape;133;p20" descr="itemkeyword" title="itemkeyword"/>
          <p:cNvSpPr/>
          <p:nvPr/>
        </p:nvSpPr>
        <p:spPr>
          <a:xfrm>
            <a:off x="1596105" y="3725297"/>
            <a:ext cx="542912" cy="20741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russian</a:t>
            </a:r>
            <a:endParaRPr sz="1100"/>
          </a:p>
        </p:txBody>
      </p:sp>
      <p:sp>
        <p:nvSpPr>
          <p:cNvPr id="134" name="Google Shape;134;p20" descr="itemkeyword" title="itemkeyword"/>
          <p:cNvSpPr/>
          <p:nvPr/>
        </p:nvSpPr>
        <p:spPr>
          <a:xfrm>
            <a:off x="645561" y="4258922"/>
            <a:ext cx="793271" cy="20741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argentinian</a:t>
            </a:r>
            <a:endParaRPr sz="1100"/>
          </a:p>
        </p:txBody>
      </p:sp>
      <p:sp>
        <p:nvSpPr>
          <p:cNvPr id="135" name="Google Shape;135;p20" descr="itemkeyword" title="itemkeyword"/>
          <p:cNvSpPr/>
          <p:nvPr/>
        </p:nvSpPr>
        <p:spPr>
          <a:xfrm>
            <a:off x="780487" y="3725297"/>
            <a:ext cx="645152" cy="20741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peruvian</a:t>
            </a:r>
            <a:endParaRPr sz="1100"/>
          </a:p>
        </p:txBody>
      </p:sp>
      <p:sp>
        <p:nvSpPr>
          <p:cNvPr id="136" name="Google Shape;136;p20" descr="itemkeyword" title="itemkeyword"/>
          <p:cNvSpPr/>
          <p:nvPr/>
        </p:nvSpPr>
        <p:spPr>
          <a:xfrm>
            <a:off x="1542300" y="3450631"/>
            <a:ext cx="629423" cy="207419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brazilian</a:t>
            </a:r>
            <a:endParaRPr sz="1100"/>
          </a:p>
        </p:txBody>
      </p:sp>
      <p:sp>
        <p:nvSpPr>
          <p:cNvPr id="137" name="Google Shape;137;p20" descr="itemkeyword" title="itemkeyword"/>
          <p:cNvSpPr/>
          <p:nvPr/>
        </p:nvSpPr>
        <p:spPr>
          <a:xfrm>
            <a:off x="859125" y="3450630"/>
            <a:ext cx="527183" cy="20742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filipino</a:t>
            </a:r>
            <a:endParaRPr sz="1100"/>
          </a:p>
        </p:txBody>
      </p:sp>
      <p:sp>
        <p:nvSpPr>
          <p:cNvPr id="138" name="Google Shape;138;p20" descr="itemkeyword" title="itemkeyword"/>
          <p:cNvSpPr/>
          <p:nvPr/>
        </p:nvSpPr>
        <p:spPr>
          <a:xfrm>
            <a:off x="1372364" y="3183819"/>
            <a:ext cx="725110" cy="2074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moroccan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39" name="Google Shape;139;p20" descr="itemkeyword" title="itemkeyword"/>
          <p:cNvSpPr/>
          <p:nvPr/>
        </p:nvSpPr>
        <p:spPr>
          <a:xfrm>
            <a:off x="149656" y="3442781"/>
            <a:ext cx="562571" cy="2074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latin typeface="Quattrocento Sans"/>
                <a:ea typeface="Quattrocento Sans"/>
                <a:cs typeface="Quattrocento Sans"/>
                <a:sym typeface="Quattrocento Sans"/>
              </a:rPr>
              <a:t>persian</a:t>
            </a:r>
            <a:endParaRPr sz="1100"/>
          </a:p>
        </p:txBody>
      </p:sp>
      <p:sp>
        <p:nvSpPr>
          <p:cNvPr id="140" name="Google Shape;140;p20" descr="itemkeyword" title="itemkeyword"/>
          <p:cNvSpPr/>
          <p:nvPr/>
        </p:nvSpPr>
        <p:spPr>
          <a:xfrm>
            <a:off x="218701" y="3191671"/>
            <a:ext cx="883716" cy="207419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scandinavian</a:t>
            </a:r>
            <a:endParaRPr sz="1100"/>
          </a:p>
        </p:txBody>
      </p:sp>
      <p:sp>
        <p:nvSpPr>
          <p:cNvPr id="141" name="Google Shape;141;p20" descr="itemkeyword" title="itemkeyword"/>
          <p:cNvSpPr/>
          <p:nvPr/>
        </p:nvSpPr>
        <p:spPr>
          <a:xfrm>
            <a:off x="123703" y="3976405"/>
            <a:ext cx="523248" cy="20741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turkish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42" name="Google Shape;142;p20" descr="itemkeyword" title="itemkeyword"/>
          <p:cNvSpPr/>
          <p:nvPr/>
        </p:nvSpPr>
        <p:spPr>
          <a:xfrm>
            <a:off x="1419109" y="2917006"/>
            <a:ext cx="655640" cy="20741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lebanese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43" name="Google Shape;143;p20" descr="itemkeyword" title="itemkeyword"/>
          <p:cNvSpPr/>
          <p:nvPr/>
        </p:nvSpPr>
        <p:spPr>
          <a:xfrm>
            <a:off x="560033" y="2917006"/>
            <a:ext cx="683166" cy="20742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ethiopian</a:t>
            </a:r>
            <a:endParaRPr sz="1100"/>
          </a:p>
        </p:txBody>
      </p:sp>
      <p:sp>
        <p:nvSpPr>
          <p:cNvPr id="144" name="Google Shape;144;p20" descr="itemkeyword" title="itemkeyword"/>
          <p:cNvSpPr/>
          <p:nvPr/>
        </p:nvSpPr>
        <p:spPr>
          <a:xfrm>
            <a:off x="947890" y="2642339"/>
            <a:ext cx="1056741" cy="2074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native american</a:t>
            </a:r>
            <a:endParaRPr sz="1100"/>
          </a:p>
        </p:txBody>
      </p:sp>
      <p:sp>
        <p:nvSpPr>
          <p:cNvPr id="145" name="Google Shape;145;p20" descr="itemkeyword" title="itemkeyword"/>
          <p:cNvSpPr/>
          <p:nvPr/>
        </p:nvSpPr>
        <p:spPr>
          <a:xfrm>
            <a:off x="1401580" y="2375528"/>
            <a:ext cx="712003" cy="20742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malaysian</a:t>
            </a:r>
            <a:endParaRPr sz="1100"/>
          </a:p>
        </p:txBody>
      </p:sp>
      <p:sp>
        <p:nvSpPr>
          <p:cNvPr id="146" name="Google Shape;146;p20" descr="itemkeyword" title="itemkeyword"/>
          <p:cNvSpPr/>
          <p:nvPr/>
        </p:nvSpPr>
        <p:spPr>
          <a:xfrm>
            <a:off x="1185143" y="2116568"/>
            <a:ext cx="886339" cy="2074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south african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47" name="Google Shape;147;p20" descr="itemkeyword" title="itemkeyword"/>
          <p:cNvSpPr/>
          <p:nvPr/>
        </p:nvSpPr>
        <p:spPr>
          <a:xfrm>
            <a:off x="888973" y="1857609"/>
            <a:ext cx="1101307" cy="20742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central american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48" name="Google Shape;148;p20" descr="itemkeyword" title="itemkeyword"/>
          <p:cNvSpPr/>
          <p:nvPr/>
        </p:nvSpPr>
        <p:spPr>
          <a:xfrm>
            <a:off x="1486426" y="1590798"/>
            <a:ext cx="609761" cy="20741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croatian</a:t>
            </a:r>
            <a:endParaRPr sz="1100"/>
          </a:p>
        </p:txBody>
      </p:sp>
      <p:sp>
        <p:nvSpPr>
          <p:cNvPr id="149" name="Google Shape;149;p20" descr="itemkeyword" title="itemkeyword"/>
          <p:cNvSpPr/>
          <p:nvPr/>
        </p:nvSpPr>
        <p:spPr>
          <a:xfrm>
            <a:off x="194720" y="1857611"/>
            <a:ext cx="532424" cy="20741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iranian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50" name="Google Shape;150;p20" descr="itemkeyword" title="itemkeyword"/>
          <p:cNvSpPr/>
          <p:nvPr/>
        </p:nvSpPr>
        <p:spPr>
          <a:xfrm>
            <a:off x="566850" y="1575091"/>
            <a:ext cx="701517" cy="20742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sephardic</a:t>
            </a:r>
            <a:endParaRPr sz="1100"/>
          </a:p>
        </p:txBody>
      </p:sp>
      <p:sp>
        <p:nvSpPr>
          <p:cNvPr id="151" name="Google Shape;151;p20" descr="itemkeyword" title="itemkeyword"/>
          <p:cNvSpPr/>
          <p:nvPr/>
        </p:nvSpPr>
        <p:spPr>
          <a:xfrm>
            <a:off x="1616190" y="1308281"/>
            <a:ext cx="569126" cy="20741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mizrahi</a:t>
            </a:r>
            <a:endParaRPr sz="1100"/>
          </a:p>
        </p:txBody>
      </p:sp>
      <p:sp>
        <p:nvSpPr>
          <p:cNvPr id="152" name="Google Shape;152;p20" descr="itemkeyword" title="itemkeyword"/>
          <p:cNvSpPr/>
          <p:nvPr/>
        </p:nvSpPr>
        <p:spPr>
          <a:xfrm>
            <a:off x="1392694" y="1049319"/>
            <a:ext cx="664815" cy="20742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canadian</a:t>
            </a:r>
            <a:endParaRPr sz="1100"/>
          </a:p>
        </p:txBody>
      </p:sp>
      <p:sp>
        <p:nvSpPr>
          <p:cNvPr id="153" name="Google Shape;153;p20" descr="itemkeyword" title="itemkeyword"/>
          <p:cNvSpPr/>
          <p:nvPr/>
        </p:nvSpPr>
        <p:spPr>
          <a:xfrm>
            <a:off x="501115" y="1057171"/>
            <a:ext cx="694964" cy="2074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australian</a:t>
            </a:r>
            <a:endParaRPr sz="1100"/>
          </a:p>
        </p:txBody>
      </p:sp>
      <p:sp>
        <p:nvSpPr>
          <p:cNvPr id="154" name="Google Shape;154;p20" descr="itemkeyword" title="itemkeyword"/>
          <p:cNvSpPr/>
          <p:nvPr/>
        </p:nvSpPr>
        <p:spPr>
          <a:xfrm>
            <a:off x="3762152" y="3402980"/>
            <a:ext cx="507521" cy="20741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french</a:t>
            </a:r>
            <a:endParaRPr sz="1100"/>
          </a:p>
        </p:txBody>
      </p:sp>
      <p:sp>
        <p:nvSpPr>
          <p:cNvPr id="155" name="Google Shape;155;p20" descr="itemkeyword" title="itemkeyword"/>
          <p:cNvSpPr/>
          <p:nvPr/>
        </p:nvSpPr>
        <p:spPr>
          <a:xfrm>
            <a:off x="2927178" y="3136167"/>
            <a:ext cx="647774" cy="207417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hawaiian</a:t>
            </a:r>
            <a:endParaRPr sz="1100"/>
          </a:p>
        </p:txBody>
      </p:sp>
      <p:sp>
        <p:nvSpPr>
          <p:cNvPr id="156" name="Google Shape;156;p20" descr="itemkeyword" title="itemkeyword"/>
          <p:cNvSpPr/>
          <p:nvPr/>
        </p:nvSpPr>
        <p:spPr>
          <a:xfrm>
            <a:off x="3453638" y="3677645"/>
            <a:ext cx="594032" cy="20741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german</a:t>
            </a:r>
            <a:endParaRPr sz="1100"/>
          </a:p>
        </p:txBody>
      </p:sp>
      <p:sp>
        <p:nvSpPr>
          <p:cNvPr id="157" name="Google Shape;157;p20" descr="itemkeyword" title="itemkeyword"/>
          <p:cNvSpPr/>
          <p:nvPr/>
        </p:nvSpPr>
        <p:spPr>
          <a:xfrm>
            <a:off x="2440525" y="3402980"/>
            <a:ext cx="795892" cy="207415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vietnamese</a:t>
            </a:r>
            <a:endParaRPr sz="1100"/>
          </a:p>
        </p:txBody>
      </p:sp>
      <p:sp>
        <p:nvSpPr>
          <p:cNvPr id="158" name="Google Shape;158;p20" descr="itemkeyword" title="itemkeyword"/>
          <p:cNvSpPr/>
          <p:nvPr/>
        </p:nvSpPr>
        <p:spPr>
          <a:xfrm>
            <a:off x="2742343" y="3944458"/>
            <a:ext cx="574370" cy="20741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spanish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59" name="Google Shape;159;p20" descr="itemkeyword" title="itemkeyword"/>
          <p:cNvSpPr/>
          <p:nvPr/>
        </p:nvSpPr>
        <p:spPr>
          <a:xfrm>
            <a:off x="3380892" y="2877210"/>
            <a:ext cx="495721" cy="20741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indian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60" name="Google Shape;160;p20" descr="itemkeyword" title="itemkeyword"/>
          <p:cNvSpPr/>
          <p:nvPr/>
        </p:nvSpPr>
        <p:spPr>
          <a:xfrm>
            <a:off x="3485775" y="3936604"/>
            <a:ext cx="541600" cy="207418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korean</a:t>
            </a:r>
            <a:endParaRPr sz="1100"/>
          </a:p>
        </p:txBody>
      </p:sp>
      <p:sp>
        <p:nvSpPr>
          <p:cNvPr id="161" name="Google Shape;161;p20" descr="itemkeyword" title="itemkeyword"/>
          <p:cNvSpPr/>
          <p:nvPr/>
        </p:nvSpPr>
        <p:spPr>
          <a:xfrm>
            <a:off x="2330993" y="4211270"/>
            <a:ext cx="656949" cy="207415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jamaican</a:t>
            </a:r>
            <a:endParaRPr sz="1100"/>
          </a:p>
        </p:txBody>
      </p:sp>
      <p:sp>
        <p:nvSpPr>
          <p:cNvPr id="162" name="Google Shape;162;p20" descr="itemkeyword" title="itemkeyword"/>
          <p:cNvSpPr/>
          <p:nvPr/>
        </p:nvSpPr>
        <p:spPr>
          <a:xfrm>
            <a:off x="3066049" y="2594689"/>
            <a:ext cx="1000376" cy="20742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middle eastern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63" name="Google Shape;163;p20" descr="itemkeyword" title="itemkeyword"/>
          <p:cNvSpPr/>
          <p:nvPr/>
        </p:nvSpPr>
        <p:spPr>
          <a:xfrm>
            <a:off x="3246428" y="4195563"/>
            <a:ext cx="620249" cy="207420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oaxacan</a:t>
            </a:r>
            <a:endParaRPr sz="1100"/>
          </a:p>
        </p:txBody>
      </p:sp>
      <p:sp>
        <p:nvSpPr>
          <p:cNvPr id="164" name="Google Shape;164;p20" descr="itemkeyword" title="itemkeyword"/>
          <p:cNvSpPr/>
          <p:nvPr/>
        </p:nvSpPr>
        <p:spPr>
          <a:xfrm>
            <a:off x="3103469" y="2335730"/>
            <a:ext cx="1082956" cy="207420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regional chinese</a:t>
            </a:r>
            <a:endParaRPr sz="1100"/>
          </a:p>
        </p:txBody>
      </p:sp>
      <p:sp>
        <p:nvSpPr>
          <p:cNvPr id="165" name="Google Shape;165;p20" descr="itemkeyword" title="itemkeyword"/>
          <p:cNvSpPr/>
          <p:nvPr/>
        </p:nvSpPr>
        <p:spPr>
          <a:xfrm>
            <a:off x="2419319" y="2327880"/>
            <a:ext cx="518004" cy="207409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sicilian</a:t>
            </a:r>
            <a:endParaRPr sz="1100"/>
          </a:p>
        </p:txBody>
      </p:sp>
      <p:sp>
        <p:nvSpPr>
          <p:cNvPr id="166" name="Google Shape;166;p20" descr="itemkeyword" title="itemkeyword"/>
          <p:cNvSpPr/>
          <p:nvPr/>
        </p:nvSpPr>
        <p:spPr>
          <a:xfrm>
            <a:off x="3641128" y="2068918"/>
            <a:ext cx="715935" cy="207417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caribbean</a:t>
            </a:r>
            <a:endParaRPr sz="1100"/>
          </a:p>
        </p:txBody>
      </p:sp>
      <p:sp>
        <p:nvSpPr>
          <p:cNvPr id="167" name="Google Shape;167;p20" descr="itemkeyword" title="itemkeyword"/>
          <p:cNvSpPr/>
          <p:nvPr/>
        </p:nvSpPr>
        <p:spPr>
          <a:xfrm>
            <a:off x="2462850" y="2594690"/>
            <a:ext cx="469508" cy="207417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israeli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68" name="Google Shape;168;p20" descr="itemkeyword" title="itemkeyword"/>
          <p:cNvSpPr/>
          <p:nvPr/>
        </p:nvSpPr>
        <p:spPr>
          <a:xfrm>
            <a:off x="2607491" y="2076771"/>
            <a:ext cx="798514" cy="207416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venezuelan</a:t>
            </a:r>
            <a:endParaRPr sz="1100"/>
          </a:p>
        </p:txBody>
      </p:sp>
      <p:sp>
        <p:nvSpPr>
          <p:cNvPr id="169" name="Google Shape;169;p20" descr="itemkeyword" title="itemkeyword"/>
          <p:cNvSpPr/>
          <p:nvPr/>
        </p:nvSpPr>
        <p:spPr>
          <a:xfrm>
            <a:off x="3013655" y="1802104"/>
            <a:ext cx="706760" cy="207421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ashkenazi</a:t>
            </a:r>
            <a:endParaRPr sz="1100"/>
          </a:p>
        </p:txBody>
      </p:sp>
      <p:sp>
        <p:nvSpPr>
          <p:cNvPr id="170" name="Google Shape;170;p20" descr="itemkeyword" title="itemkeyword"/>
          <p:cNvSpPr/>
          <p:nvPr/>
        </p:nvSpPr>
        <p:spPr>
          <a:xfrm>
            <a:off x="4002107" y="3144021"/>
            <a:ext cx="376442" cy="207414"/>
          </a:xfrm>
          <a:prstGeom prst="roundRect">
            <a:avLst>
              <a:gd name="adj" fmla="val 50000"/>
            </a:avLst>
          </a:prstGeom>
          <a:solidFill>
            <a:srgbClr val="FB3B1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irish</a:t>
            </a:r>
            <a:endParaRPr sz="1100"/>
          </a:p>
        </p:txBody>
      </p:sp>
      <p:sp>
        <p:nvSpPr>
          <p:cNvPr id="171" name="Google Shape;171;p20" descr="itemkeyword" title="itemkeyword"/>
          <p:cNvSpPr/>
          <p:nvPr/>
        </p:nvSpPr>
        <p:spPr>
          <a:xfrm>
            <a:off x="5270441" y="1730537"/>
            <a:ext cx="989891" cy="2074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regional italian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72" name="Google Shape;172;p20" descr="itemkeyword" title="itemkeyword"/>
          <p:cNvSpPr/>
          <p:nvPr/>
        </p:nvSpPr>
        <p:spPr>
          <a:xfrm>
            <a:off x="4971812" y="1196916"/>
            <a:ext cx="499654" cy="207412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cuban</a:t>
            </a:r>
            <a:endParaRPr sz="1100"/>
          </a:p>
        </p:txBody>
      </p:sp>
      <p:sp>
        <p:nvSpPr>
          <p:cNvPr id="173" name="Google Shape;173;p20" descr="itemkeyword" title="itemkeyword"/>
          <p:cNvSpPr/>
          <p:nvPr/>
        </p:nvSpPr>
        <p:spPr>
          <a:xfrm>
            <a:off x="5021915" y="1981644"/>
            <a:ext cx="989891" cy="2074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mediterranean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74" name="Google Shape;174;p20" descr="itemkeyword" title="itemkeyword"/>
          <p:cNvSpPr/>
          <p:nvPr/>
        </p:nvSpPr>
        <p:spPr>
          <a:xfrm>
            <a:off x="5029841" y="922249"/>
            <a:ext cx="1126212" cy="20742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regional mexican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75" name="Google Shape;175;p20" descr="itemkeyword" title="itemkeyword"/>
          <p:cNvSpPr/>
          <p:nvPr/>
        </p:nvSpPr>
        <p:spPr>
          <a:xfrm>
            <a:off x="5604664" y="1463727"/>
            <a:ext cx="469508" cy="207417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greek</a:t>
            </a:r>
            <a:endParaRPr sz="1100"/>
          </a:p>
        </p:txBody>
      </p:sp>
      <p:sp>
        <p:nvSpPr>
          <p:cNvPr id="176" name="Google Shape;176;p20" descr="itemkeyword" title="itemkeyword"/>
          <p:cNvSpPr/>
          <p:nvPr/>
        </p:nvSpPr>
        <p:spPr>
          <a:xfrm>
            <a:off x="5992375" y="655436"/>
            <a:ext cx="654329" cy="207422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japanese</a:t>
            </a:r>
            <a:endParaRPr sz="1100"/>
          </a:p>
        </p:txBody>
      </p:sp>
      <p:sp>
        <p:nvSpPr>
          <p:cNvPr id="177" name="Google Shape;177;p20" descr="itemkeyword" title="itemkeyword"/>
          <p:cNvSpPr/>
          <p:nvPr/>
        </p:nvSpPr>
        <p:spPr>
          <a:xfrm>
            <a:off x="4833379" y="2248457"/>
            <a:ext cx="909932" cy="20741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southwestern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78" name="Google Shape;178;p20" descr="itemkeyword" title="itemkeyword"/>
          <p:cNvSpPr/>
          <p:nvPr/>
        </p:nvSpPr>
        <p:spPr>
          <a:xfrm>
            <a:off x="4984787" y="647583"/>
            <a:ext cx="780164" cy="207422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regional us</a:t>
            </a:r>
            <a:endParaRPr sz="1100"/>
          </a:p>
        </p:txBody>
      </p:sp>
      <p:sp>
        <p:nvSpPr>
          <p:cNvPr id="179" name="Google Shape;179;p20" descr="itemkeyword" title="itemkeyword"/>
          <p:cNvSpPr/>
          <p:nvPr/>
        </p:nvSpPr>
        <p:spPr>
          <a:xfrm>
            <a:off x="6260182" y="1997354"/>
            <a:ext cx="356778" cy="207410"/>
          </a:xfrm>
          <a:prstGeom prst="roundRect">
            <a:avLst>
              <a:gd name="adj" fmla="val 50000"/>
            </a:avLst>
          </a:prstGeom>
          <a:solidFill>
            <a:srgbClr val="B04B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thai</a:t>
            </a:r>
            <a:endParaRPr sz="1100"/>
          </a:p>
        </p:txBody>
      </p:sp>
      <p:sp>
        <p:nvSpPr>
          <p:cNvPr id="180" name="Google Shape;180;p20" descr="itemkeyword" title="itemkeyword"/>
          <p:cNvSpPr/>
          <p:nvPr/>
        </p:nvSpPr>
        <p:spPr>
          <a:xfrm>
            <a:off x="6907276" y="1455518"/>
            <a:ext cx="575681" cy="207416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chinese</a:t>
            </a:r>
            <a:endParaRPr sz="1100"/>
          </a:p>
        </p:txBody>
      </p:sp>
      <p:sp>
        <p:nvSpPr>
          <p:cNvPr id="181" name="Google Shape;181;p20" descr="itemkeyword" title="itemkeyword"/>
          <p:cNvSpPr/>
          <p:nvPr/>
        </p:nvSpPr>
        <p:spPr>
          <a:xfrm>
            <a:off x="8528483" y="921893"/>
            <a:ext cx="482615" cy="20741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italian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2" name="Google Shape;182;p20" descr="itemkeyword" title="itemkeyword"/>
          <p:cNvSpPr/>
          <p:nvPr/>
        </p:nvSpPr>
        <p:spPr>
          <a:xfrm>
            <a:off x="7684915" y="1447664"/>
            <a:ext cx="618937" cy="207417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mexican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3" name="Google Shape;183;p20" descr="itemkeyword" title="itemkeyword"/>
          <p:cNvSpPr/>
          <p:nvPr/>
        </p:nvSpPr>
        <p:spPr>
          <a:xfrm>
            <a:off x="7703004" y="929744"/>
            <a:ext cx="653018" cy="207419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southern</a:t>
            </a:r>
            <a:endParaRPr sz="1100"/>
          </a:p>
        </p:txBody>
      </p:sp>
      <p:sp>
        <p:nvSpPr>
          <p:cNvPr id="184" name="Google Shape;184;p20" descr="itemkeyword" title="itemkeyword"/>
          <p:cNvSpPr/>
          <p:nvPr/>
        </p:nvSpPr>
        <p:spPr>
          <a:xfrm>
            <a:off x="7649199" y="1722329"/>
            <a:ext cx="592721" cy="2074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tex mex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5" name="Google Shape;185;p20" descr="itemkeyword" title="itemkeyword"/>
          <p:cNvSpPr/>
          <p:nvPr/>
        </p:nvSpPr>
        <p:spPr>
          <a:xfrm>
            <a:off x="7461247" y="647225"/>
            <a:ext cx="854880" cy="207424"/>
          </a:xfrm>
          <a:prstGeom prst="roundRect">
            <a:avLst>
              <a:gd name="adj" fmla="val 50000"/>
            </a:avLst>
          </a:prstGeom>
          <a:solidFill>
            <a:srgbClr val="94625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38100" tIns="0" rIns="3810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creole/cajun</a:t>
            </a:r>
            <a:endParaRPr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265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1200"/>
              </a:spcAft>
              <a:buNone/>
            </a:pPr>
            <a:endParaRPr/>
          </a:p>
        </p:txBody>
      </p:sp>
      <p:grpSp>
        <p:nvGrpSpPr>
          <p:cNvPr id="192" name="Google Shape;192;p21"/>
          <p:cNvGrpSpPr/>
          <p:nvPr/>
        </p:nvGrpSpPr>
        <p:grpSpPr>
          <a:xfrm>
            <a:off x="-54344" y="0"/>
            <a:ext cx="9629395" cy="6273775"/>
            <a:chOff x="-54344" y="0"/>
            <a:chExt cx="9629395" cy="6273775"/>
          </a:xfrm>
        </p:grpSpPr>
        <p:pic>
          <p:nvPicPr>
            <p:cNvPr id="193" name="Google Shape;193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4344" y="0"/>
              <a:ext cx="9232045" cy="5193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01300" y="2858750"/>
              <a:ext cx="4073751" cy="3415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5" name="Google Shape;19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300" y="4015500"/>
            <a:ext cx="990325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"/>
          <p:cNvSpPr/>
          <p:nvPr/>
        </p:nvSpPr>
        <p:spPr>
          <a:xfrm>
            <a:off x="3905449" y="569191"/>
            <a:ext cx="2400302" cy="362555"/>
          </a:xfrm>
          <a:prstGeom prst="rect">
            <a:avLst/>
          </a:prstGeom>
          <a:solidFill>
            <a:srgbClr val="7A4208"/>
          </a:solidFill>
          <a:ln>
            <a:noFill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APPLICATIONS</a:t>
            </a:r>
            <a:endParaRPr sz="1100"/>
          </a:p>
        </p:txBody>
      </p:sp>
      <p:sp>
        <p:nvSpPr>
          <p:cNvPr id="201" name="Google Shape;201;p22"/>
          <p:cNvSpPr/>
          <p:nvPr/>
        </p:nvSpPr>
        <p:spPr>
          <a:xfrm>
            <a:off x="5400304" y="611254"/>
            <a:ext cx="8572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share of</a:t>
            </a:r>
            <a:b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total incidence</a:t>
            </a:r>
            <a:endParaRPr sz="1100"/>
          </a:p>
        </p:txBody>
      </p:sp>
      <p:graphicFrame>
        <p:nvGraphicFramePr>
          <p:cNvPr id="202" name="Google Shape;202;p22"/>
          <p:cNvGraphicFramePr/>
          <p:nvPr/>
        </p:nvGraphicFramePr>
        <p:xfrm>
          <a:off x="3991174" y="995475"/>
          <a:ext cx="2228825" cy="1772500"/>
        </p:xfrm>
        <a:graphic>
          <a:graphicData uri="http://schemas.openxmlformats.org/drawingml/2006/table">
            <a:tbl>
              <a:tblPr>
                <a:noFill/>
                <a:tableStyleId>{8BAC8D40-8819-443F-92BB-BC3570FBAB3A}</a:tableStyleId>
              </a:tblPr>
              <a:tblGrid>
                <a:gridCol w="1739575"/>
                <a:gridCol w="489250"/>
              </a:tblGrid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Egg Dish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76.9%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Combos/Multi Protein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7.7%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Hot Sandwich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3.8%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Other App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1.9%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Beef Main Entree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1.9%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Other Protein Main Entree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1.9%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Veggie Main Entree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1.9%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Pizza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1.9%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Protein Side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1.9%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Other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03" name="Google Shape;203;p22"/>
          <p:cNvSpPr/>
          <p:nvPr/>
        </p:nvSpPr>
        <p:spPr>
          <a:xfrm>
            <a:off x="6484611" y="568476"/>
            <a:ext cx="2400302" cy="362555"/>
          </a:xfrm>
          <a:prstGeom prst="rect">
            <a:avLst/>
          </a:prstGeom>
          <a:solidFill>
            <a:srgbClr val="7A4208"/>
          </a:solidFill>
          <a:ln>
            <a:noFill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PAIRED FLAVORS</a:t>
            </a:r>
            <a:endParaRPr sz="1100"/>
          </a:p>
        </p:txBody>
      </p:sp>
      <p:sp>
        <p:nvSpPr>
          <p:cNvPr id="204" name="Google Shape;204;p22"/>
          <p:cNvSpPr/>
          <p:nvPr/>
        </p:nvSpPr>
        <p:spPr>
          <a:xfrm>
            <a:off x="6484610" y="924291"/>
            <a:ext cx="2400302" cy="347085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2"/>
          <p:cNvSpPr/>
          <p:nvPr/>
        </p:nvSpPr>
        <p:spPr>
          <a:xfrm>
            <a:off x="7996286" y="617025"/>
            <a:ext cx="8253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overlap with other items</a:t>
            </a:r>
            <a:endParaRPr sz="1100"/>
          </a:p>
        </p:txBody>
      </p:sp>
      <p:sp>
        <p:nvSpPr>
          <p:cNvPr id="206" name="Google Shape;206;p22"/>
          <p:cNvSpPr/>
          <p:nvPr/>
        </p:nvSpPr>
        <p:spPr>
          <a:xfrm>
            <a:off x="6484610" y="4395147"/>
            <a:ext cx="2400302" cy="36051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among menu items with SHAKSHUKA, % that also contain each of the above; use this to find flavors that go together</a:t>
            </a:r>
            <a:endParaRPr sz="1100"/>
          </a:p>
        </p:txBody>
      </p:sp>
      <p:graphicFrame>
        <p:nvGraphicFramePr>
          <p:cNvPr id="207" name="Google Shape;207;p22"/>
          <p:cNvGraphicFramePr/>
          <p:nvPr/>
        </p:nvGraphicFramePr>
        <p:xfrm>
          <a:off x="6570336" y="993519"/>
          <a:ext cx="2228825" cy="3354400"/>
        </p:xfrm>
        <a:graphic>
          <a:graphicData uri="http://schemas.openxmlformats.org/drawingml/2006/table">
            <a:tbl>
              <a:tblPr>
                <a:noFill/>
                <a:tableStyleId>{8BAC8D40-8819-443F-92BB-BC3570FBAB3A}</a:tableStyleId>
              </a:tblPr>
              <a:tblGrid>
                <a:gridCol w="1739575"/>
                <a:gridCol w="489250"/>
              </a:tblGrid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EGG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97.6%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TOMATO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56.1%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PEPPER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41.5%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FETA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ONION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POACHED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36.6%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BAKED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26.8%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POACHED EGG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24.4%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CILANTRO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SPICED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FREE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19.5%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PITA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17.1%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CUMIN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14.6%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GLUTEN FREE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14.6%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GRILLED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14.6%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SHIRRED EGG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14.6%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08" name="Google Shape;208;p22"/>
          <p:cNvSpPr/>
          <p:nvPr/>
        </p:nvSpPr>
        <p:spPr>
          <a:xfrm>
            <a:off x="231475" y="923804"/>
            <a:ext cx="3508500" cy="1875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2"/>
          <p:cNvSpPr/>
          <p:nvPr/>
        </p:nvSpPr>
        <p:spPr>
          <a:xfrm>
            <a:off x="231472" y="568476"/>
            <a:ext cx="3508529" cy="362555"/>
          </a:xfrm>
          <a:prstGeom prst="rect">
            <a:avLst/>
          </a:prstGeom>
          <a:solidFill>
            <a:srgbClr val="7A4208"/>
          </a:solidFill>
          <a:ln>
            <a:noFill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FOUND ON MENU TYPES</a:t>
            </a:r>
            <a:endParaRPr sz="1100"/>
          </a:p>
        </p:txBody>
      </p:sp>
      <p:sp>
        <p:nvSpPr>
          <p:cNvPr id="210" name="Google Shape;210;p22"/>
          <p:cNvSpPr/>
          <p:nvPr/>
        </p:nvSpPr>
        <p:spPr>
          <a:xfrm>
            <a:off x="2844522" y="611254"/>
            <a:ext cx="8572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share of</a:t>
            </a:r>
            <a:b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total incidence</a:t>
            </a:r>
            <a:endParaRPr sz="1100"/>
          </a:p>
        </p:txBody>
      </p:sp>
      <p:sp>
        <p:nvSpPr>
          <p:cNvPr id="211" name="Google Shape;211;p22"/>
          <p:cNvSpPr txBox="1"/>
          <p:nvPr/>
        </p:nvSpPr>
        <p:spPr>
          <a:xfrm>
            <a:off x="21211" y="21210"/>
            <a:ext cx="6800851" cy="44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SHAKSHUKA</a:t>
            </a:r>
            <a:endParaRPr sz="1100"/>
          </a:p>
        </p:txBody>
      </p:sp>
      <p:sp>
        <p:nvSpPr>
          <p:cNvPr id="212" name="Google Shape;212;p22"/>
          <p:cNvSpPr txBox="1"/>
          <p:nvPr/>
        </p:nvSpPr>
        <p:spPr>
          <a:xfrm>
            <a:off x="5019033" y="95927"/>
            <a:ext cx="402021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menu availability</a:t>
            </a:r>
            <a:endParaRPr sz="1100"/>
          </a:p>
        </p:txBody>
      </p:sp>
      <p:sp>
        <p:nvSpPr>
          <p:cNvPr id="213" name="Google Shape;213;p22"/>
          <p:cNvSpPr txBox="1"/>
          <p:nvPr/>
        </p:nvSpPr>
        <p:spPr>
          <a:xfrm>
            <a:off x="70701" y="4911658"/>
            <a:ext cx="5033914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 filtered on: all US menu categories</a:t>
            </a:r>
            <a:endParaRPr sz="800" b="0" i="0" u="none" strike="noStrike" cap="none">
              <a:solidFill>
                <a:srgbClr val="FFFFFF"/>
              </a:solidFill>
              <a:highlight>
                <a:srgbClr val="FF00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8064" y="4939258"/>
            <a:ext cx="1464935" cy="14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471" y="925750"/>
            <a:ext cx="3470300" cy="1875838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</p:pic>
      <p:pic>
        <p:nvPicPr>
          <p:cNvPr id="216" name="Google Shape;21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474" y="3768621"/>
            <a:ext cx="982500" cy="957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265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3" name="Google Shape;2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300" y="4015500"/>
            <a:ext cx="990325" cy="96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4"/>
          <p:cNvSpPr/>
          <p:nvPr/>
        </p:nvSpPr>
        <p:spPr>
          <a:xfrm>
            <a:off x="3905449" y="569191"/>
            <a:ext cx="2400302" cy="362555"/>
          </a:xfrm>
          <a:prstGeom prst="rect">
            <a:avLst/>
          </a:prstGeom>
          <a:solidFill>
            <a:srgbClr val="7A4208"/>
          </a:solidFill>
          <a:ln>
            <a:noFill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APPLICATIONS</a:t>
            </a:r>
            <a:endParaRPr sz="1100"/>
          </a:p>
        </p:txBody>
      </p:sp>
      <p:sp>
        <p:nvSpPr>
          <p:cNvPr id="230" name="Google Shape;230;p24"/>
          <p:cNvSpPr/>
          <p:nvPr/>
        </p:nvSpPr>
        <p:spPr>
          <a:xfrm>
            <a:off x="3905448" y="925007"/>
            <a:ext cx="2400300" cy="3829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5400304" y="611254"/>
            <a:ext cx="8572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share of</a:t>
            </a:r>
            <a:b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total incidence</a:t>
            </a:r>
            <a:endParaRPr sz="1100"/>
          </a:p>
        </p:txBody>
      </p:sp>
      <p:graphicFrame>
        <p:nvGraphicFramePr>
          <p:cNvPr id="232" name="Google Shape;232;p24"/>
          <p:cNvGraphicFramePr/>
          <p:nvPr/>
        </p:nvGraphicFramePr>
        <p:xfrm>
          <a:off x="3991174" y="995475"/>
          <a:ext cx="2228825" cy="886250"/>
        </p:xfrm>
        <a:graphic>
          <a:graphicData uri="http://schemas.openxmlformats.org/drawingml/2006/table">
            <a:tbl>
              <a:tblPr>
                <a:noFill/>
                <a:tableStyleId>{8BAC8D40-8819-443F-92BB-BC3570FBAB3A}</a:tableStyleId>
              </a:tblPr>
              <a:tblGrid>
                <a:gridCol w="1739575"/>
                <a:gridCol w="489250"/>
              </a:tblGrid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Mexican Entree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84.8%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Combos/Multi Protein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9.7%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Egg Dish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4.8%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Veggie Main Entree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0.6%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177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Other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33" name="Google Shape;233;p24"/>
          <p:cNvSpPr/>
          <p:nvPr/>
        </p:nvSpPr>
        <p:spPr>
          <a:xfrm>
            <a:off x="6484611" y="568476"/>
            <a:ext cx="2400302" cy="362555"/>
          </a:xfrm>
          <a:prstGeom prst="rect">
            <a:avLst/>
          </a:prstGeom>
          <a:solidFill>
            <a:srgbClr val="7A4208"/>
          </a:solidFill>
          <a:ln>
            <a:noFill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PAIRED FLAVORS</a:t>
            </a:r>
            <a:endParaRPr sz="1100"/>
          </a:p>
        </p:txBody>
      </p:sp>
      <p:sp>
        <p:nvSpPr>
          <p:cNvPr id="234" name="Google Shape;234;p24"/>
          <p:cNvSpPr/>
          <p:nvPr/>
        </p:nvSpPr>
        <p:spPr>
          <a:xfrm>
            <a:off x="6484610" y="924291"/>
            <a:ext cx="2400302" cy="347085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4"/>
          <p:cNvSpPr/>
          <p:nvPr/>
        </p:nvSpPr>
        <p:spPr>
          <a:xfrm>
            <a:off x="7996286" y="617025"/>
            <a:ext cx="8253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overlap with other items</a:t>
            </a:r>
            <a:endParaRPr sz="1100"/>
          </a:p>
        </p:txBody>
      </p:sp>
      <p:sp>
        <p:nvSpPr>
          <p:cNvPr id="236" name="Google Shape;236;p24"/>
          <p:cNvSpPr/>
          <p:nvPr/>
        </p:nvSpPr>
        <p:spPr>
          <a:xfrm>
            <a:off x="6484610" y="4395147"/>
            <a:ext cx="2400302" cy="36051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among menu items with CHILAQUILES, % that also contain each of the above; use this to find flavors that go together</a:t>
            </a:r>
            <a:endParaRPr sz="1100"/>
          </a:p>
        </p:txBody>
      </p:sp>
      <p:graphicFrame>
        <p:nvGraphicFramePr>
          <p:cNvPr id="237" name="Google Shape;237;p24"/>
          <p:cNvGraphicFramePr/>
          <p:nvPr/>
        </p:nvGraphicFramePr>
        <p:xfrm>
          <a:off x="6570336" y="993519"/>
          <a:ext cx="2228825" cy="3354400"/>
        </p:xfrm>
        <a:graphic>
          <a:graphicData uri="http://schemas.openxmlformats.org/drawingml/2006/table">
            <a:tbl>
              <a:tblPr>
                <a:noFill/>
                <a:tableStyleId>{8BAC8D40-8819-443F-92BB-BC3570FBAB3A}</a:tableStyleId>
              </a:tblPr>
              <a:tblGrid>
                <a:gridCol w="1739575"/>
                <a:gridCol w="489250"/>
              </a:tblGrid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EGG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84.3%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SALSA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46.4%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TORTILLA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CORN TORTILLA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39.3%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BEAN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36.4%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ONION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36.4%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CHIPS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FRIED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31.4%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QUESO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27.1%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TORTILLA CHIPS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26.4%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CILANTRO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25.7%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CHICKEN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23.6%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AVOCADO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20.7%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queso fresco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20.7%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SCRAMBLED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  <a:tr h="209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crema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0" i="0" u="none" strike="noStrike" cap="none">
                          <a:solidFill>
                            <a:srgbClr val="3F3F3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18.6%</a:t>
                      </a:r>
                      <a:endParaRPr sz="1100"/>
                    </a:p>
                  </a:txBody>
                  <a:tcPr marL="7150" marR="7150" marT="715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38" name="Google Shape;238;p24"/>
          <p:cNvSpPr/>
          <p:nvPr/>
        </p:nvSpPr>
        <p:spPr>
          <a:xfrm>
            <a:off x="231475" y="923805"/>
            <a:ext cx="3508500" cy="185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4"/>
          <p:cNvSpPr/>
          <p:nvPr/>
        </p:nvSpPr>
        <p:spPr>
          <a:xfrm>
            <a:off x="231472" y="568476"/>
            <a:ext cx="3508529" cy="362555"/>
          </a:xfrm>
          <a:prstGeom prst="rect">
            <a:avLst/>
          </a:prstGeom>
          <a:solidFill>
            <a:srgbClr val="7A4208"/>
          </a:solidFill>
          <a:ln>
            <a:noFill/>
          </a:ln>
          <a:effectLst>
            <a:outerShdw blurRad="50800" dist="25400" dir="2700000" algn="tl" rotWithShape="0">
              <a:srgbClr val="A5A5A5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FOUND ON MENU TYPES</a:t>
            </a:r>
            <a:endParaRPr sz="1100"/>
          </a:p>
        </p:txBody>
      </p:sp>
      <p:sp>
        <p:nvSpPr>
          <p:cNvPr id="240" name="Google Shape;240;p24"/>
          <p:cNvSpPr/>
          <p:nvPr/>
        </p:nvSpPr>
        <p:spPr>
          <a:xfrm>
            <a:off x="2844522" y="611254"/>
            <a:ext cx="8572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share of</a:t>
            </a:r>
            <a:b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total incidence</a:t>
            </a:r>
            <a:endParaRPr sz="1100"/>
          </a:p>
        </p:txBody>
      </p:sp>
      <p:sp>
        <p:nvSpPr>
          <p:cNvPr id="241" name="Google Shape;241;p24"/>
          <p:cNvSpPr txBox="1"/>
          <p:nvPr/>
        </p:nvSpPr>
        <p:spPr>
          <a:xfrm>
            <a:off x="21211" y="21210"/>
            <a:ext cx="6800851" cy="44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CHILAQUILES</a:t>
            </a:r>
            <a:endParaRPr sz="1100"/>
          </a:p>
        </p:txBody>
      </p:sp>
      <p:sp>
        <p:nvSpPr>
          <p:cNvPr id="242" name="Google Shape;242;p24"/>
          <p:cNvSpPr txBox="1"/>
          <p:nvPr/>
        </p:nvSpPr>
        <p:spPr>
          <a:xfrm>
            <a:off x="5019033" y="95927"/>
            <a:ext cx="402021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menu availability</a:t>
            </a:r>
            <a:endParaRPr sz="1100"/>
          </a:p>
        </p:txBody>
      </p:sp>
      <p:pic>
        <p:nvPicPr>
          <p:cNvPr id="243" name="Google Shape;24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8064" y="4939258"/>
            <a:ext cx="1464935" cy="14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475" y="924300"/>
            <a:ext cx="3508525" cy="139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474" y="3768621"/>
            <a:ext cx="982500" cy="957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1357</Words>
  <Application>Microsoft Office PowerPoint</Application>
  <PresentationFormat>On-screen Show (16:9)</PresentationFormat>
  <Paragraphs>378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Gothic A1</vt:lpstr>
      <vt:lpstr>Quattrocento Sans</vt:lpstr>
      <vt:lpstr>Century Gothic</vt:lpstr>
      <vt:lpstr>Gothic A1 ExtraBold</vt:lpstr>
      <vt:lpstr>Roboto</vt:lpstr>
      <vt:lpstr>Calibri</vt:lpstr>
      <vt:lpstr>Courier New</vt:lpstr>
      <vt:lpstr>Shadows Into Light</vt:lpstr>
      <vt:lpstr>Simple Light</vt:lpstr>
      <vt:lpstr>PowerPoint Presentation</vt:lpstr>
      <vt:lpstr>42% of consumers are more likely to try a new or unique flavor from a restaurant than when cooking from home*</vt:lpstr>
      <vt:lpstr>New Flavors With Classic Dishes</vt:lpstr>
      <vt:lpstr>27% of consumers are eating more unique type of global foods and beverages now that they did two years ago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Versatility- all day parts</vt:lpstr>
      <vt:lpstr>PowerPoint Presentation</vt:lpstr>
      <vt:lpstr>Merrychef INSTRUCTIONS All Flavors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Matten</dc:creator>
  <cp:lastModifiedBy>Jennifer Matten</cp:lastModifiedBy>
  <cp:revision>2</cp:revision>
  <dcterms:modified xsi:type="dcterms:W3CDTF">2023-08-29T17:26:42Z</dcterms:modified>
</cp:coreProperties>
</file>